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436" r:id="rId2"/>
    <p:sldId id="402" r:id="rId3"/>
    <p:sldId id="380" r:id="rId4"/>
    <p:sldId id="382" r:id="rId5"/>
    <p:sldId id="425" r:id="rId6"/>
    <p:sldId id="408" r:id="rId7"/>
    <p:sldId id="430" r:id="rId8"/>
    <p:sldId id="406" r:id="rId9"/>
    <p:sldId id="392" r:id="rId10"/>
    <p:sldId id="429" r:id="rId11"/>
    <p:sldId id="411" r:id="rId12"/>
    <p:sldId id="432" r:id="rId13"/>
    <p:sldId id="434" r:id="rId14"/>
    <p:sldId id="435" r:id="rId15"/>
    <p:sldId id="433" r:id="rId16"/>
    <p:sldId id="413" r:id="rId17"/>
    <p:sldId id="3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2077"/>
  </p:normalViewPr>
  <p:slideViewPr>
    <p:cSldViewPr snapToGrid="0">
      <p:cViewPr varScale="1">
        <p:scale>
          <a:sx n="109" d="100"/>
          <a:sy n="109" d="100"/>
        </p:scale>
        <p:origin x="1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064E5-4F39-4C8D-A6A4-D9C311DA38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C3C84CA-ACC3-49C2-B590-513BFDCE7D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CE819E-868E-4DEA-88C8-A7C5E0613885}" type="datetimeFigureOut">
              <a:rPr lang="en-CA" smtClean="0"/>
              <a:t>18-Feb-2021</a:t>
            </a:fld>
            <a:endParaRPr lang="en-CA" dirty="0"/>
          </a:p>
        </p:txBody>
      </p:sp>
      <p:sp>
        <p:nvSpPr>
          <p:cNvPr id="4" name="Footer Placeholder 3">
            <a:extLst>
              <a:ext uri="{FF2B5EF4-FFF2-40B4-BE49-F238E27FC236}">
                <a16:creationId xmlns:a16="http://schemas.microsoft.com/office/drawing/2014/main" id="{D44E6915-C2F2-4C3C-88FC-CB2C2F93DA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8B1F13C6-B8CB-4CD6-B683-FBD5FA51A3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4DF31-09F8-47D7-BDEC-95996C162A16}" type="slidenum">
              <a:rPr lang="en-CA" smtClean="0"/>
              <a:t>‹#›</a:t>
            </a:fld>
            <a:endParaRPr lang="en-CA" dirty="0"/>
          </a:p>
        </p:txBody>
      </p:sp>
    </p:spTree>
    <p:extLst>
      <p:ext uri="{BB962C8B-B14F-4D97-AF65-F5344CB8AC3E}">
        <p14:creationId xmlns:p14="http://schemas.microsoft.com/office/powerpoint/2010/main" val="9063573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D790F-6E9E-4CB4-8D52-3713A7B958D2}" type="datetimeFigureOut">
              <a:rPr lang="en-CA" smtClean="0"/>
              <a:t>18-Feb-2021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60797-36ED-4743-8583-EB318ED84EE0}" type="slidenum">
              <a:rPr lang="en-CA" smtClean="0"/>
              <a:t>‹#›</a:t>
            </a:fld>
            <a:endParaRPr lang="en-CA" dirty="0"/>
          </a:p>
        </p:txBody>
      </p:sp>
    </p:spTree>
    <p:extLst>
      <p:ext uri="{BB962C8B-B14F-4D97-AF65-F5344CB8AC3E}">
        <p14:creationId xmlns:p14="http://schemas.microsoft.com/office/powerpoint/2010/main" val="39810141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CA" dirty="0"/>
          </a:p>
        </p:txBody>
      </p:sp>
      <p:sp>
        <p:nvSpPr>
          <p:cNvPr id="5" name="Slide Number Placeholder 4"/>
          <p:cNvSpPr>
            <a:spLocks noGrp="1"/>
          </p:cNvSpPr>
          <p:nvPr>
            <p:ph type="sldNum" sz="quarter" idx="5"/>
          </p:nvPr>
        </p:nvSpPr>
        <p:spPr/>
        <p:txBody>
          <a:bodyPr/>
          <a:lstStyle/>
          <a:p>
            <a:fld id="{A3260797-36ED-4743-8583-EB318ED84EE0}" type="slidenum">
              <a:rPr lang="en-CA" smtClean="0"/>
              <a:t>1</a:t>
            </a:fld>
            <a:endParaRPr lang="en-CA" dirty="0"/>
          </a:p>
        </p:txBody>
      </p:sp>
    </p:spTree>
    <p:extLst>
      <p:ext uri="{BB962C8B-B14F-4D97-AF65-F5344CB8AC3E}">
        <p14:creationId xmlns:p14="http://schemas.microsoft.com/office/powerpoint/2010/main" val="212311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CA" dirty="0"/>
          </a:p>
        </p:txBody>
      </p:sp>
      <p:sp>
        <p:nvSpPr>
          <p:cNvPr id="5" name="Slide Number Placeholder 4"/>
          <p:cNvSpPr>
            <a:spLocks noGrp="1"/>
          </p:cNvSpPr>
          <p:nvPr>
            <p:ph type="sldNum" sz="quarter" idx="5"/>
          </p:nvPr>
        </p:nvSpPr>
        <p:spPr/>
        <p:txBody>
          <a:bodyPr/>
          <a:lstStyle/>
          <a:p>
            <a:fld id="{A3260797-36ED-4743-8583-EB318ED84EE0}" type="slidenum">
              <a:rPr lang="en-CA" smtClean="0"/>
              <a:t>7</a:t>
            </a:fld>
            <a:endParaRPr lang="en-CA" dirty="0"/>
          </a:p>
        </p:txBody>
      </p:sp>
    </p:spTree>
    <p:extLst>
      <p:ext uri="{BB962C8B-B14F-4D97-AF65-F5344CB8AC3E}">
        <p14:creationId xmlns:p14="http://schemas.microsoft.com/office/powerpoint/2010/main" val="246340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AC0C798-1041-4575-B7D3-A5C47E8BF4A8}"/>
              </a:ext>
            </a:extLst>
          </p:cNvPr>
          <p:cNvSpPr>
            <a:spLocks noGrp="1"/>
          </p:cNvSpPr>
          <p:nvPr>
            <p:ph type="ftr" sz="quarter" idx="14"/>
          </p:nvPr>
        </p:nvSpPr>
        <p:spPr/>
        <p:txBody>
          <a:bodyPr/>
          <a:lstStyle/>
          <a:p>
            <a:r>
              <a:rPr lang="en-US" dirty="0"/>
              <a:t>Nanaimo MSA presentation to Nanaimo City Council</a:t>
            </a:r>
          </a:p>
          <a:p>
            <a:r>
              <a:rPr lang="en-US" dirty="0"/>
              <a:t>November 18, 2019</a:t>
            </a:r>
          </a:p>
        </p:txBody>
      </p:sp>
      <p:sp>
        <p:nvSpPr>
          <p:cNvPr id="5" name="Slide Number Placeholder 4">
            <a:extLst>
              <a:ext uri="{FF2B5EF4-FFF2-40B4-BE49-F238E27FC236}">
                <a16:creationId xmlns:a16="http://schemas.microsoft.com/office/drawing/2014/main" id="{C8CA3C55-931D-48AE-AA80-6E709FB93809}"/>
              </a:ext>
            </a:extLst>
          </p:cNvPr>
          <p:cNvSpPr>
            <a:spLocks noGrp="1"/>
          </p:cNvSpPr>
          <p:nvPr>
            <p:ph type="sldNum" sz="quarter" idx="15"/>
          </p:nvPr>
        </p:nvSpPr>
        <p:spPr/>
        <p:txBody>
          <a:bodyPr/>
          <a:lstStyle/>
          <a:p>
            <a:fld id="{8699F50C-BE38-4BD0-BA84-9B090E1F2B9B}" type="slidenum">
              <a:rPr lang="en-US" smtClean="0"/>
              <a:pPr/>
              <a:t>‹#›</a:t>
            </a:fld>
            <a:endParaRPr lang="en-US" dirty="0"/>
          </a:p>
        </p:txBody>
      </p:sp>
    </p:spTree>
    <p:extLst>
      <p:ext uri="{BB962C8B-B14F-4D97-AF65-F5344CB8AC3E}">
        <p14:creationId xmlns:p14="http://schemas.microsoft.com/office/powerpoint/2010/main" val="67672483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31763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82374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a:xfrm>
            <a:off x="338530" y="6356350"/>
            <a:ext cx="4114800" cy="365125"/>
          </a:xfrm>
        </p:spPr>
        <p:txBody>
          <a:bodyPr/>
          <a:lstStyle>
            <a:lvl1pPr algn="l">
              <a:defRPr/>
            </a:lvl1pPr>
          </a:lstStyle>
          <a:p>
            <a:r>
              <a:rPr lang="en-US" dirty="0"/>
              <a:t>Nanaimo MSA presentation to Nanaimo City Council</a:t>
            </a:r>
          </a:p>
          <a:p>
            <a:r>
              <a:rPr lang="en-US" dirty="0"/>
              <a:t>November 18, 2019</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9594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33304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644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0196445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114233076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34457015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8028296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374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Footer Placeholder 1">
            <a:extLst>
              <a:ext uri="{FF2B5EF4-FFF2-40B4-BE49-F238E27FC236}">
                <a16:creationId xmlns:a16="http://schemas.microsoft.com/office/drawing/2014/main" id="{CA2DD709-05B0-42CF-B74F-E9AB31116F78}"/>
              </a:ext>
            </a:extLst>
          </p:cNvPr>
          <p:cNvSpPr>
            <a:spLocks noGrp="1"/>
          </p:cNvSpPr>
          <p:nvPr>
            <p:ph type="ftr" sz="quarter" idx="14"/>
          </p:nvPr>
        </p:nvSpPr>
        <p:spPr/>
        <p:txBody>
          <a:bodyPr/>
          <a:lstStyle/>
          <a:p>
            <a:r>
              <a:rPr lang="en-US" dirty="0"/>
              <a:t>Nanaimo MSA presentation to Nanaimo City Council</a:t>
            </a:r>
          </a:p>
          <a:p>
            <a:r>
              <a:rPr lang="en-US" dirty="0"/>
              <a:t>November 18, 2019</a:t>
            </a:r>
          </a:p>
        </p:txBody>
      </p:sp>
      <p:sp>
        <p:nvSpPr>
          <p:cNvPr id="3" name="Slide Number Placeholder 2">
            <a:extLst>
              <a:ext uri="{FF2B5EF4-FFF2-40B4-BE49-F238E27FC236}">
                <a16:creationId xmlns:a16="http://schemas.microsoft.com/office/drawing/2014/main" id="{CFA2F2BD-0968-4CC5-90CB-3DA2F864C922}"/>
              </a:ext>
            </a:extLst>
          </p:cNvPr>
          <p:cNvSpPr>
            <a:spLocks noGrp="1"/>
          </p:cNvSpPr>
          <p:nvPr>
            <p:ph type="sldNum" sz="quarter" idx="15"/>
          </p:nvPr>
        </p:nvSpPr>
        <p:spPr/>
        <p:txBody>
          <a:bodyPr/>
          <a:lstStyle/>
          <a:p>
            <a:fld id="{8699F50C-BE38-4BD0-BA84-9B090E1F2B9B}" type="slidenum">
              <a:rPr lang="en-US" smtClean="0"/>
              <a:pPr/>
              <a:t>‹#›</a:t>
            </a:fld>
            <a:endParaRPr lang="en-US" dirty="0"/>
          </a:p>
        </p:txBody>
      </p:sp>
    </p:spTree>
    <p:extLst>
      <p:ext uri="{BB962C8B-B14F-4D97-AF65-F5344CB8AC3E}">
        <p14:creationId xmlns:p14="http://schemas.microsoft.com/office/powerpoint/2010/main" val="381558873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Nanaimo MSA presentation to Nanaimo City Council November 18, 2019</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96109573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Nanaimo MSA presentation to Nanaimo City Council November 18, 2019</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124254481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1791800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Tree>
    <p:extLst>
      <p:ext uri="{BB962C8B-B14F-4D97-AF65-F5344CB8AC3E}">
        <p14:creationId xmlns:p14="http://schemas.microsoft.com/office/powerpoint/2010/main" val="376026521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Nanaimo MSA presentation to Nanaimo City Council November 18, 2019</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92206622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585809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74114"/>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
        <p:nvSpPr>
          <p:cNvPr id="2" name="Footer Placeholder 1">
            <a:extLst>
              <a:ext uri="{FF2B5EF4-FFF2-40B4-BE49-F238E27FC236}">
                <a16:creationId xmlns:a16="http://schemas.microsoft.com/office/drawing/2014/main" id="{EC5B45B8-9FCA-4D9B-9DB7-0CC7FA79CEC9}"/>
              </a:ext>
            </a:extLst>
          </p:cNvPr>
          <p:cNvSpPr>
            <a:spLocks noGrp="1"/>
          </p:cNvSpPr>
          <p:nvPr>
            <p:ph type="ftr" sz="quarter" idx="14"/>
          </p:nvPr>
        </p:nvSpPr>
        <p:spPr>
          <a:xfrm>
            <a:off x="513097" y="6396069"/>
            <a:ext cx="4114800" cy="365125"/>
          </a:xfrm>
        </p:spPr>
        <p:txBody>
          <a:bodyPr/>
          <a:lstStyle/>
          <a:p>
            <a:r>
              <a:rPr lang="en-US" dirty="0"/>
              <a:t>Nanaimo MSA presentation to Nanaimo City Council</a:t>
            </a:r>
          </a:p>
          <a:p>
            <a:r>
              <a:rPr lang="en-US" dirty="0"/>
              <a:t>November 18, 2019</a:t>
            </a:r>
          </a:p>
        </p:txBody>
      </p:sp>
      <p:sp>
        <p:nvSpPr>
          <p:cNvPr id="3" name="Slide Number Placeholder 2">
            <a:extLst>
              <a:ext uri="{FF2B5EF4-FFF2-40B4-BE49-F238E27FC236}">
                <a16:creationId xmlns:a16="http://schemas.microsoft.com/office/drawing/2014/main" id="{C44BE6C6-8FC0-46B1-B487-E12F60036350}"/>
              </a:ext>
            </a:extLst>
          </p:cNvPr>
          <p:cNvSpPr>
            <a:spLocks noGrp="1"/>
          </p:cNvSpPr>
          <p:nvPr>
            <p:ph type="sldNum" sz="quarter" idx="15"/>
          </p:nvPr>
        </p:nvSpPr>
        <p:spPr/>
        <p:txBody>
          <a:bodyPr/>
          <a:lstStyle/>
          <a:p>
            <a:fld id="{8699F50C-BE38-4BD0-BA84-9B090E1F2B9B}" type="slidenum">
              <a:rPr lang="en-US" smtClean="0"/>
              <a:pPr/>
              <a:t>‹#›</a:t>
            </a:fld>
            <a:endParaRPr lang="en-US" dirty="0"/>
          </a:p>
        </p:txBody>
      </p:sp>
    </p:spTree>
    <p:extLst>
      <p:ext uri="{BB962C8B-B14F-4D97-AF65-F5344CB8AC3E}">
        <p14:creationId xmlns:p14="http://schemas.microsoft.com/office/powerpoint/2010/main" val="1696571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188539149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tx2">
                    <a:lumMod val="25000"/>
                  </a:schemeClr>
                </a:solidFill>
              </a:defRPr>
            </a:lvl1pPr>
          </a:lstStyle>
          <a:p>
            <a:r>
              <a:rPr lang="en-US" dirty="0"/>
              <a:t>Nanaimo MSA presentation to Nanaimo City Council</a:t>
            </a:r>
          </a:p>
          <a:p>
            <a:r>
              <a:rPr lang="en-US" dirty="0"/>
              <a:t>November 18, 2019</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tx2">
                    <a:lumMod val="25000"/>
                  </a:schemeClr>
                </a:solidFill>
              </a:defRPr>
            </a:lvl1pPr>
          </a:lstStyle>
          <a:p>
            <a:fld id="{8699F50C-BE38-4BD0-BA84-9B090E1F2B9B}" type="slidenum">
              <a:rPr lang="en-US" smtClean="0"/>
              <a:pPr/>
              <a:t>‹#›</a:t>
            </a:fld>
            <a:endParaRPr lang="en-US"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220176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030DA5-81B9-49E3-B9F1-40C66D813197}"/>
              </a:ext>
            </a:extLst>
          </p:cNvPr>
          <p:cNvSpPr/>
          <p:nvPr/>
        </p:nvSpPr>
        <p:spPr>
          <a:xfrm>
            <a:off x="6375721" y="3429000"/>
            <a:ext cx="447208" cy="1561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8197DA8-FD8A-42D1-9B6A-00EC6AA8C133}"/>
              </a:ext>
            </a:extLst>
          </p:cNvPr>
          <p:cNvSpPr>
            <a:spLocks noGrp="1"/>
          </p:cNvSpPr>
          <p:nvPr>
            <p:ph type="body" sz="quarter" idx="15"/>
          </p:nvPr>
        </p:nvSpPr>
        <p:spPr>
          <a:xfrm>
            <a:off x="4261903" y="529229"/>
            <a:ext cx="7570185" cy="1885951"/>
          </a:xfrm>
        </p:spPr>
        <p:txBody>
          <a:bodyPr/>
          <a:lstStyle/>
          <a:p>
            <a:pPr algn="r"/>
            <a:r>
              <a:rPr lang="en-US" sz="2000" b="1" dirty="0"/>
              <a:t>Nanaimo Medical Staff Association (MSA) Presentation To:</a:t>
            </a:r>
            <a:endParaRPr lang="en-US" sz="2800" b="1" dirty="0"/>
          </a:p>
          <a:p>
            <a:pPr algn="r"/>
            <a:r>
              <a:rPr lang="en-US" sz="3200" b="1" dirty="0"/>
              <a:t>Nanaimo &amp; District Hospital Foundation</a:t>
            </a:r>
            <a:endParaRPr lang="en-US" sz="3600" b="1" dirty="0"/>
          </a:p>
          <a:p>
            <a:pPr algn="r"/>
            <a:r>
              <a:rPr lang="en-US" sz="3600" b="1" dirty="0"/>
              <a:t>	</a:t>
            </a:r>
          </a:p>
          <a:p>
            <a:pPr algn="r"/>
            <a:endParaRPr lang="en-US" sz="3600" b="1" dirty="0"/>
          </a:p>
          <a:p>
            <a:pPr algn="r"/>
            <a:endParaRPr lang="en-US" sz="3600" b="1" dirty="0"/>
          </a:p>
        </p:txBody>
      </p:sp>
      <p:pic>
        <p:nvPicPr>
          <p:cNvPr id="7" name="Picture Placeholder 6">
            <a:extLst>
              <a:ext uri="{FF2B5EF4-FFF2-40B4-BE49-F238E27FC236}">
                <a16:creationId xmlns:a16="http://schemas.microsoft.com/office/drawing/2014/main" id="{A2DA927D-0FAF-43EB-9B46-7D85CA69AC5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751" r="25751"/>
          <a:stretch>
            <a:fillRect/>
          </a:stretch>
        </p:blipFill>
        <p:spPr>
          <a:xfrm>
            <a:off x="531710" y="860455"/>
            <a:ext cx="4428523" cy="5137089"/>
          </a:xfrm>
        </p:spPr>
      </p:pic>
      <p:sp>
        <p:nvSpPr>
          <p:cNvPr id="4" name="TextBox 3">
            <a:extLst>
              <a:ext uri="{FF2B5EF4-FFF2-40B4-BE49-F238E27FC236}">
                <a16:creationId xmlns:a16="http://schemas.microsoft.com/office/drawing/2014/main" id="{5D012171-19A8-084F-8C83-A8B23CE23A43}"/>
              </a:ext>
            </a:extLst>
          </p:cNvPr>
          <p:cNvSpPr txBox="1"/>
          <p:nvPr/>
        </p:nvSpPr>
        <p:spPr>
          <a:xfrm>
            <a:off x="3521676" y="-1075038"/>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E4EC69C0-B426-4ECC-BEFA-60DC74A5EE8D}"/>
              </a:ext>
            </a:extLst>
          </p:cNvPr>
          <p:cNvSpPr>
            <a:spLocks noGrp="1"/>
          </p:cNvSpPr>
          <p:nvPr>
            <p:ph type="ctrTitle"/>
          </p:nvPr>
        </p:nvSpPr>
        <p:spPr>
          <a:xfrm>
            <a:off x="4960233" y="2814403"/>
            <a:ext cx="6871855" cy="2790834"/>
          </a:xfrm>
        </p:spPr>
        <p:txBody>
          <a:bodyPr>
            <a:noAutofit/>
          </a:bodyPr>
          <a:lstStyle/>
          <a:p>
            <a:pPr algn="ctr"/>
            <a:r>
              <a:rPr lang="en-US" sz="3600" dirty="0">
                <a:solidFill>
                  <a:schemeClr val="tx1"/>
                </a:solidFill>
              </a:rPr>
              <a:t>Towards A Full Service Hospital in Nanaimo – Update</a:t>
            </a:r>
            <a:br>
              <a:rPr lang="en-US" sz="3600" dirty="0">
                <a:solidFill>
                  <a:schemeClr val="tx1"/>
                </a:solidFill>
              </a:rPr>
            </a:br>
            <a:r>
              <a:rPr lang="en-US" sz="3600" dirty="0"/>
              <a:t>Focus on Cardiac Services</a:t>
            </a:r>
            <a:br>
              <a:rPr lang="en-US" sz="3600" dirty="0"/>
            </a:br>
            <a:r>
              <a:rPr lang="en-US" sz="3600" dirty="0"/>
              <a:t/>
            </a:r>
            <a:br>
              <a:rPr lang="en-US" sz="3600" dirty="0"/>
            </a:br>
            <a:r>
              <a:rPr lang="en-US" sz="3600" dirty="0"/>
              <a:t>	       </a:t>
            </a:r>
          </a:p>
        </p:txBody>
      </p:sp>
    </p:spTree>
    <p:extLst>
      <p:ext uri="{BB962C8B-B14F-4D97-AF65-F5344CB8AC3E}">
        <p14:creationId xmlns:p14="http://schemas.microsoft.com/office/powerpoint/2010/main" val="286271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22357"/>
            <a:ext cx="11473542" cy="621328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187149" y="419945"/>
            <a:ext cx="12004851" cy="939798"/>
          </a:xfrm>
          <a:noFill/>
        </p:spPr>
        <p:txBody>
          <a:bodyPr>
            <a:normAutofit/>
          </a:bodyPr>
          <a:lstStyle/>
          <a:p>
            <a:r>
              <a:rPr lang="en-US" sz="2800" dirty="0"/>
              <a:t>When the plan is complete we will not have all the services provided in SI</a:t>
            </a:r>
            <a:r>
              <a:rPr lang="en-US" sz="2800" dirty="0">
                <a:solidFill>
                  <a:schemeClr val="accent6"/>
                </a:solidFill>
              </a:rPr>
              <a:t>.</a:t>
            </a:r>
          </a:p>
        </p:txBody>
      </p:sp>
      <p:sp>
        <p:nvSpPr>
          <p:cNvPr id="6" name="TextBox 5">
            <a:extLst>
              <a:ext uri="{FF2B5EF4-FFF2-40B4-BE49-F238E27FC236}">
                <a16:creationId xmlns:a16="http://schemas.microsoft.com/office/drawing/2014/main" id="{7B518A10-AB23-4F57-911F-18BEBC6D1182}"/>
              </a:ext>
            </a:extLst>
          </p:cNvPr>
          <p:cNvSpPr txBox="1"/>
          <p:nvPr/>
        </p:nvSpPr>
        <p:spPr>
          <a:xfrm>
            <a:off x="304802" y="1457331"/>
            <a:ext cx="11332166" cy="5447645"/>
          </a:xfrm>
          <a:prstGeom prst="rect">
            <a:avLst/>
          </a:prstGeom>
          <a:noFill/>
        </p:spPr>
        <p:txBody>
          <a:bodyPr wrap="square" rtlCol="0">
            <a:spAutoFit/>
          </a:bodyPr>
          <a:lstStyle/>
          <a:p>
            <a:pPr lvl="1">
              <a:buClr>
                <a:srgbClr val="014067"/>
              </a:buClr>
              <a:defRPr/>
            </a:pPr>
            <a:r>
              <a:rPr lang="en-US" sz="2400" b="1" dirty="0">
                <a:solidFill>
                  <a:srgbClr val="FF0000"/>
                </a:solidFill>
                <a:latin typeface="Calibri" panose="020F0502020204030204"/>
              </a:rPr>
              <a:t>Services that will only be provided in Victoria:</a:t>
            </a:r>
          </a:p>
          <a:p>
            <a:pPr marL="742950" lvl="1" indent="-285750">
              <a:buClr>
                <a:srgbClr val="014067"/>
              </a:buClr>
              <a:buFont typeface="Wingdings" panose="05000000000000000000" pitchFamily="2" charset="2"/>
              <a:buChar char="Ø"/>
              <a:defRPr/>
            </a:pPr>
            <a:r>
              <a:rPr lang="en-US" sz="2400" b="1" dirty="0">
                <a:latin typeface="Calibri" panose="020F0502020204030204"/>
              </a:rPr>
              <a:t>Neurosurgery, </a:t>
            </a:r>
            <a:r>
              <a:rPr lang="en-US" sz="2400" b="1" dirty="0"/>
              <a:t>Cardiac Surgery</a:t>
            </a:r>
            <a:r>
              <a:rPr lang="en-US" sz="2400" b="1" dirty="0">
                <a:latin typeface="Calibri" panose="020F0502020204030204"/>
              </a:rPr>
              <a:t>, Pediatric Surgery, Medical Microbiology, other Pathologic subspecialties, Pediatric Endocrinology. </a:t>
            </a:r>
          </a:p>
          <a:p>
            <a:pPr lvl="1">
              <a:buClr>
                <a:srgbClr val="014067"/>
              </a:buClr>
              <a:defRPr/>
            </a:pPr>
            <a:endParaRPr lang="en-US" sz="2400" b="1" dirty="0">
              <a:latin typeface="Calibri" panose="020F0502020204030204"/>
            </a:endParaRPr>
          </a:p>
          <a:p>
            <a:pPr marL="742950" lvl="1" indent="-285750">
              <a:buClr>
                <a:srgbClr val="014067"/>
              </a:buClr>
              <a:buFont typeface="Wingdings" panose="05000000000000000000" pitchFamily="2" charset="2"/>
              <a:buChar char="Ø"/>
              <a:defRPr/>
            </a:pPr>
            <a:endParaRPr lang="en-US" sz="2400" b="1" dirty="0">
              <a:latin typeface="Calibri" panose="020F0502020204030204"/>
            </a:endParaRPr>
          </a:p>
          <a:p>
            <a:pPr lvl="1">
              <a:buClr>
                <a:srgbClr val="014067"/>
              </a:buClr>
              <a:defRPr/>
            </a:pPr>
            <a:r>
              <a:rPr lang="en-US" sz="2400" b="1" dirty="0">
                <a:solidFill>
                  <a:srgbClr val="FF0000"/>
                </a:solidFill>
                <a:latin typeface="Calibri" panose="020F0502020204030204"/>
              </a:rPr>
              <a:t>Services provided in Victoria that should be in Nanaimo but are not or are incomplete:</a:t>
            </a:r>
          </a:p>
          <a:p>
            <a:pPr marL="742950" lvl="1" indent="-285750">
              <a:buClr>
                <a:srgbClr val="014067"/>
              </a:buClr>
              <a:buFont typeface="Wingdings" panose="05000000000000000000" pitchFamily="2" charset="2"/>
              <a:buChar char="Ø"/>
              <a:defRPr/>
            </a:pPr>
            <a:r>
              <a:rPr lang="en-US" sz="2400" b="1" dirty="0">
                <a:latin typeface="Calibri" panose="020F0502020204030204"/>
              </a:rPr>
              <a:t>Pediatric Psychiatry, Adult Psychiatry, Cardiology, Gastroenterology, </a:t>
            </a:r>
            <a:r>
              <a:rPr lang="en-US" sz="2400" b="1" dirty="0"/>
              <a:t>Oncology, </a:t>
            </a:r>
            <a:r>
              <a:rPr lang="en-US" sz="2400" b="1" dirty="0">
                <a:latin typeface="Calibri" panose="020F0502020204030204"/>
              </a:rPr>
              <a:t>Infectious disease, </a:t>
            </a:r>
            <a:r>
              <a:rPr lang="en-US" sz="2400" b="1" dirty="0"/>
              <a:t>Hematology, Endocrinology</a:t>
            </a:r>
            <a:r>
              <a:rPr lang="en-US" sz="2400" b="1" dirty="0">
                <a:latin typeface="Calibri" panose="020F0502020204030204"/>
              </a:rPr>
              <a:t>, Palliative Care, Respirology, Geriatrics, Wound Care, </a:t>
            </a:r>
            <a:r>
              <a:rPr lang="en-US" sz="2400" b="1" dirty="0"/>
              <a:t>Vascular surgery, Thoracic Surgery</a:t>
            </a:r>
            <a:r>
              <a:rPr lang="en-US" sz="2400" b="1" dirty="0">
                <a:latin typeface="Calibri" panose="020F0502020204030204"/>
              </a:rPr>
              <a:t>.</a:t>
            </a:r>
          </a:p>
          <a:p>
            <a:pPr marL="742950" lvl="1" indent="-285750">
              <a:buClr>
                <a:srgbClr val="014067"/>
              </a:buClr>
              <a:buFont typeface="Wingdings" panose="05000000000000000000" pitchFamily="2" charset="2"/>
              <a:buChar char="Ø"/>
              <a:defRPr/>
            </a:pPr>
            <a:endParaRPr lang="en-US" sz="2400" b="1" dirty="0">
              <a:latin typeface="Calibri" panose="020F0502020204030204"/>
            </a:endParaRPr>
          </a:p>
          <a:p>
            <a:pPr marL="742950" lvl="1" indent="-285750">
              <a:buClr>
                <a:srgbClr val="014067"/>
              </a:buClr>
              <a:buFont typeface="Wingdings" panose="05000000000000000000" pitchFamily="2" charset="2"/>
              <a:buChar char="Ø"/>
              <a:defRPr/>
            </a:pPr>
            <a:endParaRPr lang="en-US" sz="2400" b="1" dirty="0">
              <a:latin typeface="Calibri" panose="020F0502020204030204"/>
            </a:endParaRPr>
          </a:p>
          <a:p>
            <a:pPr marL="742950" lvl="1" indent="-285750">
              <a:buClr>
                <a:srgbClr val="014067"/>
              </a:buClr>
              <a:buFont typeface="Wingdings" panose="05000000000000000000" pitchFamily="2" charset="2"/>
              <a:buChar char="Ø"/>
              <a:defRPr/>
            </a:pPr>
            <a:endParaRPr lang="en-US" sz="2000" b="1" dirty="0">
              <a:latin typeface="Calibri" panose="020F0502020204030204"/>
            </a:endParaRPr>
          </a:p>
          <a:p>
            <a:pPr marL="742950" lvl="1" indent="-285750">
              <a:buClr>
                <a:srgbClr val="014067"/>
              </a:buClr>
              <a:buFont typeface="Wingdings" panose="05000000000000000000" pitchFamily="2" charset="2"/>
              <a:buChar char="Ø"/>
              <a:defRPr/>
            </a:pPr>
            <a:endParaRPr lang="en-US" sz="2000" b="1" dirty="0"/>
          </a:p>
          <a:p>
            <a:pPr lvl="1">
              <a:buClr>
                <a:srgbClr val="014067"/>
              </a:buClr>
              <a:defRPr/>
            </a:pPr>
            <a:endParaRPr lang="en-US" sz="2000" b="1" dirty="0"/>
          </a:p>
        </p:txBody>
      </p:sp>
      <p:sp>
        <p:nvSpPr>
          <p:cNvPr id="5" name="Slide Number Placeholder 4">
            <a:extLst>
              <a:ext uri="{FF2B5EF4-FFF2-40B4-BE49-F238E27FC236}">
                <a16:creationId xmlns:a16="http://schemas.microsoft.com/office/drawing/2014/main" id="{C431029D-C6C8-4822-8B39-03D79328226B}"/>
              </a:ext>
            </a:extLst>
          </p:cNvPr>
          <p:cNvSpPr>
            <a:spLocks noGrp="1"/>
          </p:cNvSpPr>
          <p:nvPr>
            <p:ph type="sldNum" sz="quarter" idx="15"/>
          </p:nvPr>
        </p:nvSpPr>
        <p:spPr/>
        <p:txBody>
          <a:bodyPr/>
          <a:lstStyle/>
          <a:p>
            <a:fld id="{8699F50C-BE38-4BD0-BA84-9B090E1F2B9B}" type="slidenum">
              <a:rPr lang="en-US" smtClean="0"/>
              <a:pPr/>
              <a:t>10</a:t>
            </a:fld>
            <a:endParaRPr lang="en-US" dirty="0"/>
          </a:p>
        </p:txBody>
      </p:sp>
    </p:spTree>
    <p:extLst>
      <p:ext uri="{BB962C8B-B14F-4D97-AF65-F5344CB8AC3E}">
        <p14:creationId xmlns:p14="http://schemas.microsoft.com/office/powerpoint/2010/main" val="359346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59229" y="452454"/>
            <a:ext cx="10626823" cy="939798"/>
          </a:xfrm>
          <a:noFill/>
        </p:spPr>
        <p:txBody>
          <a:bodyPr>
            <a:normAutofit fontScale="90000"/>
          </a:bodyPr>
          <a:lstStyle/>
          <a:p>
            <a:r>
              <a:rPr lang="en-US" dirty="0">
                <a:solidFill>
                  <a:schemeClr val="accent6"/>
                </a:solidFill>
              </a:rPr>
              <a:t>To get Non Invasive and Invasive Cardiac Services – Our Major ask and Priority! – This will improve care in all areas!</a:t>
            </a:r>
          </a:p>
        </p:txBody>
      </p:sp>
      <p:sp>
        <p:nvSpPr>
          <p:cNvPr id="6" name="TextBox 5">
            <a:extLst>
              <a:ext uri="{FF2B5EF4-FFF2-40B4-BE49-F238E27FC236}">
                <a16:creationId xmlns:a16="http://schemas.microsoft.com/office/drawing/2014/main" id="{7B518A10-AB23-4F57-911F-18BEBC6D1182}"/>
              </a:ext>
            </a:extLst>
          </p:cNvPr>
          <p:cNvSpPr txBox="1"/>
          <p:nvPr/>
        </p:nvSpPr>
        <p:spPr>
          <a:xfrm>
            <a:off x="359229" y="1117321"/>
            <a:ext cx="12050109" cy="12034064"/>
          </a:xfrm>
          <a:prstGeom prst="rect">
            <a:avLst/>
          </a:prstGeom>
          <a:noFill/>
        </p:spPr>
        <p:txBody>
          <a:bodyPr wrap="square" rtlCol="0">
            <a:spAutoFit/>
          </a:bodyPr>
          <a:lstStyle/>
          <a:p>
            <a:pPr lvl="1">
              <a:buClr>
                <a:srgbClr val="014067"/>
              </a:buClr>
              <a:defRPr/>
            </a:pPr>
            <a:endParaRPr lang="en-US" sz="2600" b="1" u="sng" dirty="0"/>
          </a:p>
          <a:p>
            <a:pPr marL="742950" lvl="1" indent="-285750">
              <a:buClr>
                <a:srgbClr val="014067"/>
              </a:buClr>
              <a:buFont typeface="Wingdings" panose="05000000000000000000" pitchFamily="2" charset="2"/>
              <a:buChar char="Ø"/>
              <a:defRPr/>
            </a:pPr>
            <a:r>
              <a:rPr lang="en-US" sz="2600" b="1" u="sng" dirty="0">
                <a:solidFill>
                  <a:srgbClr val="FF0000"/>
                </a:solidFill>
              </a:rPr>
              <a:t>*New Facility - </a:t>
            </a:r>
            <a:r>
              <a:rPr lang="en-US" sz="2600" b="1" dirty="0"/>
              <a:t> Address the multiple deficiencies in our 1961 building</a:t>
            </a:r>
          </a:p>
          <a:p>
            <a:pPr marL="1200150" lvl="2" indent="-285750">
              <a:buClr>
                <a:srgbClr val="014067"/>
              </a:buClr>
              <a:buFont typeface="Wingdings" panose="05000000000000000000" pitchFamily="2" charset="2"/>
              <a:buChar char="Ø"/>
              <a:defRPr/>
            </a:pPr>
            <a:r>
              <a:rPr lang="en-US" sz="2600" b="1" dirty="0"/>
              <a:t>*Structurally unsafe and we cannot deliver care safely or efficiently </a:t>
            </a:r>
          </a:p>
          <a:p>
            <a:pPr marL="742950" lvl="1" indent="-285750">
              <a:buClr>
                <a:srgbClr val="014067"/>
              </a:buClr>
              <a:buFont typeface="Wingdings" panose="05000000000000000000" pitchFamily="2" charset="2"/>
              <a:buChar char="Ø"/>
              <a:defRPr/>
            </a:pPr>
            <a:endParaRPr lang="en-US" sz="2600" b="1" dirty="0"/>
          </a:p>
          <a:p>
            <a:pPr marL="742950" lvl="1" indent="-285750">
              <a:buClr>
                <a:srgbClr val="014067"/>
              </a:buClr>
              <a:buFont typeface="Wingdings" panose="05000000000000000000" pitchFamily="2" charset="2"/>
              <a:buChar char="Ø"/>
              <a:defRPr/>
            </a:pPr>
            <a:r>
              <a:rPr lang="en-US" sz="2600" b="1" dirty="0">
                <a:solidFill>
                  <a:srgbClr val="FF0000"/>
                </a:solidFill>
              </a:rPr>
              <a:t>*Must Contain - </a:t>
            </a:r>
            <a:r>
              <a:rPr lang="en-US" sz="2600" b="1" u="sng" dirty="0">
                <a:solidFill>
                  <a:srgbClr val="FF0000"/>
                </a:solidFill>
              </a:rPr>
              <a:t>Patient tower (+/-) Diagnostic/Treatment Centre</a:t>
            </a:r>
          </a:p>
          <a:p>
            <a:pPr marL="1200150" lvl="2" indent="-285750">
              <a:buClr>
                <a:srgbClr val="014067"/>
              </a:buClr>
              <a:buFont typeface="Wingdings" panose="05000000000000000000" pitchFamily="2" charset="2"/>
              <a:buChar char="Ø"/>
              <a:defRPr/>
            </a:pPr>
            <a:r>
              <a:rPr lang="en-US" sz="2600" b="1" u="sng" dirty="0">
                <a:solidFill>
                  <a:srgbClr val="FF0000"/>
                </a:solidFill>
              </a:rPr>
              <a:t>Patient area </a:t>
            </a:r>
            <a:r>
              <a:rPr lang="en-US" sz="2600" b="1" u="sng" dirty="0" smtClean="0">
                <a:solidFill>
                  <a:srgbClr val="FF0000"/>
                </a:solidFill>
              </a:rPr>
              <a:t>- </a:t>
            </a:r>
            <a:r>
              <a:rPr lang="en-US" sz="2600" b="1" u="sng" dirty="0">
                <a:solidFill>
                  <a:srgbClr val="FF0000"/>
                </a:solidFill>
              </a:rPr>
              <a:t>500 Beds </a:t>
            </a:r>
            <a:r>
              <a:rPr lang="en-US" sz="2600" b="1" u="sng" dirty="0" smtClean="0">
                <a:solidFill>
                  <a:srgbClr val="FF0000"/>
                </a:solidFill>
              </a:rPr>
              <a:t>minimum</a:t>
            </a:r>
            <a:endParaRPr lang="en-US" sz="2600" b="1" u="sng" dirty="0">
              <a:solidFill>
                <a:srgbClr val="FF0000"/>
              </a:solidFill>
            </a:endParaRPr>
          </a:p>
          <a:p>
            <a:pPr marL="1200150" lvl="2" indent="-285750">
              <a:buClr>
                <a:srgbClr val="014067"/>
              </a:buClr>
              <a:buFont typeface="Wingdings" panose="05000000000000000000" pitchFamily="2" charset="2"/>
              <a:buChar char="Ø"/>
              <a:defRPr/>
            </a:pPr>
            <a:r>
              <a:rPr lang="en-US" sz="2600" b="1" u="sng" dirty="0">
                <a:solidFill>
                  <a:srgbClr val="FF0000"/>
                </a:solidFill>
              </a:rPr>
              <a:t>New Pathology and Radiology departments</a:t>
            </a:r>
          </a:p>
          <a:p>
            <a:pPr marL="1200150" lvl="2" indent="-285750">
              <a:buClr>
                <a:srgbClr val="014067"/>
              </a:buClr>
              <a:buFont typeface="Wingdings" panose="05000000000000000000" pitchFamily="2" charset="2"/>
              <a:buChar char="Ø"/>
              <a:defRPr/>
            </a:pPr>
            <a:r>
              <a:rPr lang="en-US" sz="2600" b="1" u="sng" dirty="0">
                <a:solidFill>
                  <a:srgbClr val="FF0000"/>
                </a:solidFill>
              </a:rPr>
              <a:t>Ambulatory care areas</a:t>
            </a:r>
          </a:p>
          <a:p>
            <a:pPr marL="1200150" lvl="2" indent="-285750">
              <a:buClr>
                <a:srgbClr val="014067"/>
              </a:buClr>
              <a:buFont typeface="Wingdings" panose="05000000000000000000" pitchFamily="2" charset="2"/>
              <a:buChar char="Ø"/>
              <a:defRPr/>
            </a:pPr>
            <a:r>
              <a:rPr lang="en-US" sz="2600" b="1" u="sng" dirty="0">
                <a:solidFill>
                  <a:srgbClr val="FF0000"/>
                </a:solidFill>
              </a:rPr>
              <a:t>More OR’s</a:t>
            </a:r>
          </a:p>
          <a:p>
            <a:pPr marL="1200150" lvl="2" indent="-285750">
              <a:buClr>
                <a:srgbClr val="014067"/>
              </a:buClr>
              <a:buFont typeface="Wingdings" panose="05000000000000000000" pitchFamily="2" charset="2"/>
              <a:buChar char="Ø"/>
              <a:defRPr/>
            </a:pPr>
            <a:r>
              <a:rPr lang="en-US" sz="2600" b="1" u="sng" dirty="0">
                <a:solidFill>
                  <a:srgbClr val="FF0000"/>
                </a:solidFill>
              </a:rPr>
              <a:t>Catheterization Lab/Cardiac Services</a:t>
            </a:r>
          </a:p>
          <a:p>
            <a:pPr lvl="2">
              <a:buClr>
                <a:srgbClr val="014067"/>
              </a:buClr>
              <a:defRPr/>
            </a:pPr>
            <a:endParaRPr lang="en-US" sz="2600" b="1" u="sng" dirty="0">
              <a:solidFill>
                <a:srgbClr val="FF0000"/>
              </a:solidFill>
            </a:endParaRPr>
          </a:p>
          <a:p>
            <a:pPr lvl="2">
              <a:buClr>
                <a:srgbClr val="014067"/>
              </a:buClr>
              <a:defRPr/>
            </a:pPr>
            <a:r>
              <a:rPr lang="en-US" sz="2400" b="1" dirty="0">
                <a:solidFill>
                  <a:srgbClr val="FF0000"/>
                </a:solidFill>
              </a:rPr>
              <a:t>*</a:t>
            </a:r>
            <a:r>
              <a:rPr lang="en-US" sz="2400" b="1" dirty="0">
                <a:solidFill>
                  <a:schemeClr val="accent6"/>
                </a:solidFill>
              </a:rPr>
              <a:t>We need a commitment and timeline from the MOH Now! To attract Non invasive Cardiologist finish the Non Invasive Program. And start building ~ 5 years. </a:t>
            </a:r>
          </a:p>
          <a:p>
            <a:pPr lvl="2">
              <a:buClr>
                <a:srgbClr val="014067"/>
              </a:buClr>
              <a:defRPr/>
            </a:pPr>
            <a:r>
              <a:rPr lang="en-US" sz="2400" b="1" dirty="0">
                <a:solidFill>
                  <a:schemeClr val="accent6"/>
                </a:solidFill>
              </a:rPr>
              <a:t>Already overdue.</a:t>
            </a:r>
          </a:p>
          <a:p>
            <a:pPr lvl="2">
              <a:buClr>
                <a:srgbClr val="014067"/>
              </a:buClr>
              <a:defRPr/>
            </a:pPr>
            <a:endParaRPr lang="en-US" sz="2600" b="1" dirty="0"/>
          </a:p>
          <a:p>
            <a:pPr lvl="1">
              <a:buClr>
                <a:srgbClr val="014067"/>
              </a:buClr>
              <a:defRPr/>
            </a:pPr>
            <a:endParaRPr lang="en-US" sz="2600" b="1" dirty="0"/>
          </a:p>
          <a:p>
            <a:pPr lvl="1">
              <a:buClr>
                <a:srgbClr val="014067"/>
              </a:buClr>
              <a:defRPr/>
            </a:pPr>
            <a:endParaRPr lang="en-US" sz="2600" b="1" dirty="0"/>
          </a:p>
          <a:p>
            <a:pPr lvl="1">
              <a:buClr>
                <a:srgbClr val="014067"/>
              </a:buClr>
              <a:defRPr/>
            </a:pPr>
            <a:endParaRPr lang="en-US" sz="2600" b="1" dirty="0"/>
          </a:p>
          <a:p>
            <a:pPr marL="742950" lvl="1" indent="-285750">
              <a:buClr>
                <a:srgbClr val="014067"/>
              </a:buClr>
              <a:buFont typeface="Wingdings" panose="05000000000000000000" pitchFamily="2" charset="2"/>
              <a:buChar char="Ø"/>
              <a:defRPr/>
            </a:pPr>
            <a:endParaRPr lang="en-US" sz="2600" b="1" dirty="0"/>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dirty="0">
              <a:solidFill>
                <a:schemeClr val="accent6"/>
              </a:solidFill>
            </a:endParaRPr>
          </a:p>
          <a:p>
            <a:pPr marR="0" lvl="0" algn="l" defTabSz="914400" rtl="0" eaLnBrk="1" fontAlgn="auto" latinLnBrk="0" hangingPunct="1">
              <a:lnSpc>
                <a:spcPct val="100000"/>
              </a:lnSpc>
              <a:spcBef>
                <a:spcPts val="0"/>
              </a:spcBef>
              <a:spcAft>
                <a:spcPts val="0"/>
              </a:spcAft>
              <a:buClr>
                <a:srgbClr val="014067"/>
              </a:buClr>
              <a:buSzTx/>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11</a:t>
            </a:fld>
            <a:endParaRPr lang="en-US" dirty="0"/>
          </a:p>
        </p:txBody>
      </p:sp>
    </p:spTree>
    <p:extLst>
      <p:ext uri="{BB962C8B-B14F-4D97-AF65-F5344CB8AC3E}">
        <p14:creationId xmlns:p14="http://schemas.microsoft.com/office/powerpoint/2010/main" val="22538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59229" y="429016"/>
            <a:ext cx="10626823" cy="939798"/>
          </a:xfrm>
          <a:noFill/>
        </p:spPr>
        <p:txBody>
          <a:bodyPr>
            <a:normAutofit/>
          </a:bodyPr>
          <a:lstStyle/>
          <a:p>
            <a:r>
              <a:rPr lang="en-US" b="0" dirty="0">
                <a:solidFill>
                  <a:schemeClr val="accent6"/>
                </a:solidFill>
              </a:rPr>
              <a:t>What we really need -  Major ask and Priority </a:t>
            </a:r>
          </a:p>
        </p:txBody>
      </p:sp>
      <p:sp>
        <p:nvSpPr>
          <p:cNvPr id="6" name="TextBox 5">
            <a:extLst>
              <a:ext uri="{FF2B5EF4-FFF2-40B4-BE49-F238E27FC236}">
                <a16:creationId xmlns:a16="http://schemas.microsoft.com/office/drawing/2014/main" id="{7B518A10-AB23-4F57-911F-18BEBC6D1182}"/>
              </a:ext>
            </a:extLst>
          </p:cNvPr>
          <p:cNvSpPr txBox="1"/>
          <p:nvPr/>
        </p:nvSpPr>
        <p:spPr>
          <a:xfrm>
            <a:off x="141890" y="1064944"/>
            <a:ext cx="11690881" cy="11541621"/>
          </a:xfrm>
          <a:prstGeom prst="rect">
            <a:avLst/>
          </a:prstGeom>
          <a:noFill/>
        </p:spPr>
        <p:txBody>
          <a:bodyPr wrap="square" rtlCol="0">
            <a:spAutoFit/>
          </a:bodyPr>
          <a:lstStyle/>
          <a:p>
            <a:pPr lvl="1">
              <a:buClr>
                <a:srgbClr val="014067"/>
              </a:buClr>
              <a:defRPr/>
            </a:pPr>
            <a:endParaRPr lang="en-US" sz="2600" b="1" u="sng" dirty="0"/>
          </a:p>
          <a:p>
            <a:pPr marL="742950" lvl="1" indent="-285750">
              <a:buClr>
                <a:srgbClr val="014067"/>
              </a:buClr>
              <a:buFont typeface="Wingdings" panose="05000000000000000000" pitchFamily="2" charset="2"/>
              <a:buChar char="Ø"/>
              <a:defRPr/>
            </a:pPr>
            <a:r>
              <a:rPr lang="en-US" sz="2600" b="1" u="sng" dirty="0">
                <a:solidFill>
                  <a:srgbClr val="FF0000"/>
                </a:solidFill>
              </a:rPr>
              <a:t>*A New Facility - </a:t>
            </a:r>
            <a:r>
              <a:rPr lang="en-US" sz="2600" b="1" dirty="0"/>
              <a:t> Address deficiencies in our 1961 building</a:t>
            </a:r>
          </a:p>
          <a:p>
            <a:pPr marL="1200150" lvl="2" indent="-285750">
              <a:buClr>
                <a:srgbClr val="014067"/>
              </a:buClr>
              <a:buFont typeface="Wingdings" panose="05000000000000000000" pitchFamily="2" charset="2"/>
              <a:buChar char="Ø"/>
              <a:defRPr/>
            </a:pPr>
            <a:r>
              <a:rPr lang="en-US" sz="2600" b="1" dirty="0"/>
              <a:t>Structurally unsafe and cannot deliver care safely or efficiently (See below)* </a:t>
            </a:r>
          </a:p>
          <a:p>
            <a:pPr marL="742950" lvl="1" indent="-285750">
              <a:buClr>
                <a:srgbClr val="014067"/>
              </a:buClr>
              <a:buFont typeface="Wingdings" panose="05000000000000000000" pitchFamily="2" charset="2"/>
              <a:buChar char="Ø"/>
              <a:defRPr/>
            </a:pPr>
            <a:endParaRPr lang="en-US" sz="2600" b="1" dirty="0"/>
          </a:p>
          <a:p>
            <a:pPr marL="742950" lvl="1" indent="-285750">
              <a:buClr>
                <a:srgbClr val="014067"/>
              </a:buClr>
              <a:buFont typeface="Wingdings" panose="05000000000000000000" pitchFamily="2" charset="2"/>
              <a:buChar char="Ø"/>
              <a:defRPr/>
            </a:pPr>
            <a:r>
              <a:rPr lang="en-CA" dirty="0"/>
              <a:t>Grossly Inadequate and Outdated Inpatient Care Units, Apart from the Perinatal Unit in the 2007 addition, the existing inpatient care unit designs are now over 40 years old in the original 1963 nursing tower. They are extremely outdated in supporting and addressing today’s care programs, patient safety, and infection control issues due to the high number of multi-bedded rooms. They contain grossly undersized, totally inaccessible two fixture washrooms, sometimes shared between two rooms. The units require long staff in-flight travel distances from care stations to patients. In addition, the units have totally inadequate support space, which results in hallways that are lined with linen carts, housekeeping carts and medication carts. These units, as configured, are not acuity-adapt able, do not allow for family rooming-in/participation and would certainly not support a major pandemic or SARS event. As well, due to overcrowding, it was also observed that an area once designated as a waiting room, was being used as a patient room with only a curtain across the opening, and of course no washroom.</a:t>
            </a:r>
          </a:p>
          <a:p>
            <a:pPr marL="742950" lvl="1" indent="-285750">
              <a:buClr>
                <a:srgbClr val="014067"/>
              </a:buClr>
              <a:buFont typeface="Wingdings" panose="05000000000000000000" pitchFamily="2" charset="2"/>
              <a:buChar char="Ø"/>
              <a:defRPr/>
            </a:pPr>
            <a:endParaRPr lang="en-US" sz="2600" b="1" dirty="0"/>
          </a:p>
          <a:p>
            <a:pPr lvl="1">
              <a:buClr>
                <a:srgbClr val="014067"/>
              </a:buClr>
              <a:defRPr/>
            </a:pPr>
            <a:r>
              <a:rPr lang="en-US" sz="2600" b="1" dirty="0"/>
              <a:t>2010 Report on NRGH Master Site Development Plan -  VIHA</a:t>
            </a:r>
          </a:p>
          <a:p>
            <a:pPr lvl="1">
              <a:buClr>
                <a:srgbClr val="014067"/>
              </a:buClr>
              <a:defRPr/>
            </a:pPr>
            <a:endParaRPr lang="en-US" sz="2600" b="1" dirty="0"/>
          </a:p>
          <a:p>
            <a:pPr lvl="1">
              <a:buClr>
                <a:srgbClr val="014067"/>
              </a:buClr>
              <a:defRPr/>
            </a:pPr>
            <a:endParaRPr lang="en-US" sz="2600" b="1" dirty="0"/>
          </a:p>
          <a:p>
            <a:pPr marL="742950" lvl="1" indent="-285750">
              <a:buClr>
                <a:srgbClr val="014067"/>
              </a:buClr>
              <a:buFont typeface="Wingdings" panose="05000000000000000000" pitchFamily="2" charset="2"/>
              <a:buChar char="Ø"/>
              <a:defRPr/>
            </a:pPr>
            <a:endParaRPr lang="en-US" sz="2600" b="1" dirty="0"/>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dirty="0">
              <a:solidFill>
                <a:schemeClr val="accent6"/>
              </a:solidFill>
            </a:endParaRPr>
          </a:p>
          <a:p>
            <a:pPr marR="0" lvl="0" algn="l" defTabSz="914400" rtl="0" eaLnBrk="1" fontAlgn="auto" latinLnBrk="0" hangingPunct="1">
              <a:lnSpc>
                <a:spcPct val="100000"/>
              </a:lnSpc>
              <a:spcBef>
                <a:spcPts val="0"/>
              </a:spcBef>
              <a:spcAft>
                <a:spcPts val="0"/>
              </a:spcAft>
              <a:buClr>
                <a:srgbClr val="014067"/>
              </a:buClr>
              <a:buSzTx/>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12</a:t>
            </a:fld>
            <a:endParaRPr lang="en-US" dirty="0"/>
          </a:p>
        </p:txBody>
      </p:sp>
    </p:spTree>
    <p:extLst>
      <p:ext uri="{BB962C8B-B14F-4D97-AF65-F5344CB8AC3E}">
        <p14:creationId xmlns:p14="http://schemas.microsoft.com/office/powerpoint/2010/main" val="48950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04802" y="158749"/>
            <a:ext cx="10626823" cy="939798"/>
          </a:xfrm>
          <a:noFill/>
        </p:spPr>
        <p:txBody>
          <a:bodyPr>
            <a:normAutofit/>
          </a:bodyPr>
          <a:lstStyle/>
          <a:p>
            <a:r>
              <a:rPr lang="en-US" b="0" dirty="0">
                <a:solidFill>
                  <a:schemeClr val="accent6"/>
                </a:solidFill>
              </a:rPr>
              <a:t>What we really need -  Major ask and Priority </a:t>
            </a:r>
          </a:p>
        </p:txBody>
      </p:sp>
      <p:sp>
        <p:nvSpPr>
          <p:cNvPr id="6" name="TextBox 5">
            <a:extLst>
              <a:ext uri="{FF2B5EF4-FFF2-40B4-BE49-F238E27FC236}">
                <a16:creationId xmlns:a16="http://schemas.microsoft.com/office/drawing/2014/main" id="{7B518A10-AB23-4F57-911F-18BEBC6D1182}"/>
              </a:ext>
            </a:extLst>
          </p:cNvPr>
          <p:cNvSpPr txBox="1"/>
          <p:nvPr/>
        </p:nvSpPr>
        <p:spPr>
          <a:xfrm>
            <a:off x="718458" y="798879"/>
            <a:ext cx="11473542" cy="5878532"/>
          </a:xfrm>
          <a:prstGeom prst="rect">
            <a:avLst/>
          </a:prstGeom>
          <a:noFill/>
        </p:spPr>
        <p:txBody>
          <a:bodyPr wrap="square" rtlCol="0">
            <a:spAutoFit/>
          </a:bodyPr>
          <a:lstStyle/>
          <a:p>
            <a:pPr lvl="1">
              <a:buClr>
                <a:srgbClr val="014067"/>
              </a:buClr>
              <a:defRPr/>
            </a:pPr>
            <a:r>
              <a:rPr lang="en-US" sz="2600" b="1" u="sng" dirty="0">
                <a:solidFill>
                  <a:srgbClr val="FF0000"/>
                </a:solidFill>
              </a:rPr>
              <a:t>*A New Facility - </a:t>
            </a:r>
            <a:r>
              <a:rPr lang="en-US" sz="2600" b="1" dirty="0"/>
              <a:t> Address deficiencies in our 1961 building</a:t>
            </a:r>
          </a:p>
          <a:p>
            <a:pPr lvl="1">
              <a:buClr>
                <a:srgbClr val="014067"/>
              </a:buClr>
              <a:defRPr/>
            </a:pPr>
            <a:r>
              <a:rPr lang="en-US" sz="2600" b="1" dirty="0"/>
              <a:t>2010 Report on NRGH Master Site Development Plan -  VIHA</a:t>
            </a:r>
          </a:p>
          <a:p>
            <a:r>
              <a:rPr lang="en-CA" i="1" dirty="0"/>
              <a:t>The table that follows, illustrates a qualitative rating given to each of the functional evaluation criterion for NRGH. (Ratings: 1=Poor, 2=Fair/Variable, 3=Good, N/A=Not Applicable): </a:t>
            </a:r>
            <a:endParaRPr lang="en-CA" sz="2800" dirty="0"/>
          </a:p>
          <a:p>
            <a:r>
              <a:rPr lang="en-CA" b="1" dirty="0"/>
              <a:t>Functional Characteristic </a:t>
            </a:r>
            <a:endParaRPr lang="en-CA" sz="3600" dirty="0"/>
          </a:p>
          <a:p>
            <a:pPr lvl="1"/>
            <a:r>
              <a:rPr lang="en-CA" dirty="0"/>
              <a:t>1. Direct and Easy Routing 1 </a:t>
            </a:r>
            <a:endParaRPr lang="en-CA" sz="3600" dirty="0"/>
          </a:p>
          <a:p>
            <a:pPr lvl="1"/>
            <a:r>
              <a:rPr lang="en-CA" dirty="0"/>
              <a:t>2. Horizontal Functional Zoning 2 </a:t>
            </a:r>
            <a:endParaRPr lang="en-CA" sz="3600" dirty="0"/>
          </a:p>
          <a:p>
            <a:pPr lvl="1"/>
            <a:r>
              <a:rPr lang="en-CA" dirty="0"/>
              <a:t>3. Vertical Functional Zoning 1 </a:t>
            </a:r>
            <a:endParaRPr lang="en-CA" sz="3600" dirty="0"/>
          </a:p>
          <a:p>
            <a:pPr lvl="1"/>
            <a:r>
              <a:rPr lang="en-CA" dirty="0"/>
              <a:t>4. Main Entry/Lobby Key Features 2 </a:t>
            </a:r>
            <a:endParaRPr lang="en-CA" sz="3600" dirty="0"/>
          </a:p>
          <a:p>
            <a:pPr lvl="1"/>
            <a:r>
              <a:rPr lang="en-CA" dirty="0"/>
              <a:t>5. Appropriateness of Client Care Spaces 2 </a:t>
            </a:r>
            <a:endParaRPr lang="en-CA" sz="3600" dirty="0"/>
          </a:p>
          <a:p>
            <a:pPr lvl="1"/>
            <a:r>
              <a:rPr lang="en-CA" dirty="0"/>
              <a:t>6. Appropriateness of Staff Spaces 2 </a:t>
            </a:r>
            <a:endParaRPr lang="en-CA" sz="3600" dirty="0"/>
          </a:p>
          <a:p>
            <a:pPr lvl="1"/>
            <a:r>
              <a:rPr lang="en-CA" dirty="0"/>
              <a:t>7. Services Organized Cohesively 1 </a:t>
            </a:r>
            <a:endParaRPr lang="en-CA" sz="3600" dirty="0"/>
          </a:p>
          <a:p>
            <a:pPr lvl="1"/>
            <a:r>
              <a:rPr lang="en-CA" dirty="0"/>
              <a:t>8. Adequacy of Storage Space 1 </a:t>
            </a:r>
            <a:endParaRPr lang="en-CA" sz="3600" dirty="0"/>
          </a:p>
          <a:p>
            <a:pPr lvl="1"/>
            <a:r>
              <a:rPr lang="en-CA" dirty="0"/>
              <a:t>9. Space Utilization 2 </a:t>
            </a:r>
            <a:endParaRPr lang="en-CA" sz="3600" dirty="0"/>
          </a:p>
          <a:p>
            <a:pPr lvl="1"/>
            <a:r>
              <a:rPr lang="en-CA" dirty="0"/>
              <a:t>10. Building Configuration 2 </a:t>
            </a:r>
            <a:endParaRPr lang="en-CA" sz="3600" dirty="0"/>
          </a:p>
          <a:p>
            <a:pPr lvl="1"/>
            <a:r>
              <a:rPr lang="en-CA" dirty="0"/>
              <a:t>11. Facility Flexibility/Expandability 1 </a:t>
            </a:r>
            <a:endParaRPr lang="en-CA" sz="3600" dirty="0"/>
          </a:p>
          <a:p>
            <a:r>
              <a:rPr lang="en-CA" i="1" dirty="0"/>
              <a:t>Facilities Maintenance and Operations identified the following regarding the Facilities Physical Evaluation: </a:t>
            </a:r>
            <a:endParaRPr lang="en-CA" sz="2800" dirty="0"/>
          </a:p>
          <a:p>
            <a:r>
              <a:rPr lang="en-CA" dirty="0">
                <a:sym typeface="Symbol" pitchFamily="2" charset="2"/>
              </a:rPr>
              <a:t></a:t>
            </a:r>
            <a:r>
              <a:rPr lang="en-CA" dirty="0"/>
              <a:t> </a:t>
            </a:r>
            <a:r>
              <a:rPr lang="en-CA" i="1" dirty="0"/>
              <a:t>Nursing Tower (1963 Building) has many significant physical issues, including, but not limited to: non-compliant with code in regards to seismic risk and medical gases, service elevators and sprinkler systems are beyond the end of their useful life-cycle, no separation between vital and non-vital electrical loads and has asbestos-containing </a:t>
            </a:r>
            <a:r>
              <a:rPr lang="en-CA" i="1"/>
              <a:t>materials;</a:t>
            </a:r>
            <a:endParaRPr lang="en-CA" sz="2800" dirty="0"/>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13</a:t>
            </a:fld>
            <a:endParaRPr lang="en-US" dirty="0"/>
          </a:p>
        </p:txBody>
      </p:sp>
    </p:spTree>
    <p:extLst>
      <p:ext uri="{BB962C8B-B14F-4D97-AF65-F5344CB8AC3E}">
        <p14:creationId xmlns:p14="http://schemas.microsoft.com/office/powerpoint/2010/main" val="43162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04800" y="462469"/>
            <a:ext cx="10626823" cy="939798"/>
          </a:xfrm>
          <a:noFill/>
        </p:spPr>
        <p:txBody>
          <a:bodyPr>
            <a:normAutofit/>
          </a:bodyPr>
          <a:lstStyle/>
          <a:p>
            <a:r>
              <a:rPr lang="en-US" b="0" dirty="0">
                <a:solidFill>
                  <a:schemeClr val="accent6"/>
                </a:solidFill>
              </a:rPr>
              <a:t>What we really need -  Major ask and Priority </a:t>
            </a:r>
          </a:p>
        </p:txBody>
      </p:sp>
      <p:sp>
        <p:nvSpPr>
          <p:cNvPr id="6" name="TextBox 5">
            <a:extLst>
              <a:ext uri="{FF2B5EF4-FFF2-40B4-BE49-F238E27FC236}">
                <a16:creationId xmlns:a16="http://schemas.microsoft.com/office/drawing/2014/main" id="{7B518A10-AB23-4F57-911F-18BEBC6D1182}"/>
              </a:ext>
            </a:extLst>
          </p:cNvPr>
          <p:cNvSpPr txBox="1"/>
          <p:nvPr/>
        </p:nvSpPr>
        <p:spPr>
          <a:xfrm>
            <a:off x="449766" y="1227669"/>
            <a:ext cx="11292466" cy="10864513"/>
          </a:xfrm>
          <a:prstGeom prst="rect">
            <a:avLst/>
          </a:prstGeom>
          <a:noFill/>
        </p:spPr>
        <p:txBody>
          <a:bodyPr wrap="square" rtlCol="0">
            <a:spAutoFit/>
          </a:bodyPr>
          <a:lstStyle/>
          <a:p>
            <a:pPr lvl="1">
              <a:buClr>
                <a:srgbClr val="014067"/>
              </a:buClr>
              <a:defRPr/>
            </a:pPr>
            <a:endParaRPr lang="en-US" sz="2600" b="1" u="sng" dirty="0"/>
          </a:p>
          <a:p>
            <a:pPr marL="742950" lvl="1" indent="-285750">
              <a:buClr>
                <a:srgbClr val="014067"/>
              </a:buClr>
              <a:buFont typeface="Wingdings" panose="05000000000000000000" pitchFamily="2" charset="2"/>
              <a:buChar char="Ø"/>
              <a:defRPr/>
            </a:pPr>
            <a:r>
              <a:rPr lang="en-US" sz="2600" b="1" u="sng" dirty="0">
                <a:solidFill>
                  <a:srgbClr val="FF0000"/>
                </a:solidFill>
              </a:rPr>
              <a:t>*A New Facility - </a:t>
            </a:r>
            <a:r>
              <a:rPr lang="en-US" sz="2600" b="1" dirty="0"/>
              <a:t> Address deficiencies in our 1961 building.</a:t>
            </a:r>
          </a:p>
          <a:p>
            <a:pPr marL="742950" lvl="1" indent="-285750">
              <a:buClr>
                <a:srgbClr val="014067"/>
              </a:buClr>
              <a:buFont typeface="Wingdings" panose="05000000000000000000" pitchFamily="2" charset="2"/>
              <a:buChar char="Ø"/>
              <a:defRPr/>
            </a:pPr>
            <a:r>
              <a:rPr lang="en-US" sz="2600" b="1" dirty="0"/>
              <a:t>Structurally unsafe and cannot deliver care safely or efficiently (See below)* </a:t>
            </a:r>
          </a:p>
          <a:p>
            <a:r>
              <a:rPr lang="en-CA" i="1" dirty="0"/>
              <a:t>A Functional Evaluation of the existing facilities was conducted by touring the facility, observing activities and flows, and speaking with staff. While some areas of NRGH have functional merit, and would even be considered very good (e.g., Perinatal), many challenges are nonetheless presented by many of the facilities (especially the original facility constructed in 1963) and will continue to present functional deficiencies, even with renovations, given the facility’s original design layout. Significant service disconnects, such as the current location of the Intensive Care Unit continue to exist, and perpetuate major patient safety and quality of care issues. Most patient care areas are very outdated in supporting programs, including current standards of care delivery, or addressing patient safety and/or infection prevention and control concerns. </a:t>
            </a:r>
            <a:endParaRPr lang="en-CA" sz="2800" dirty="0"/>
          </a:p>
          <a:p>
            <a:pPr marL="742950" lvl="1" indent="-285750">
              <a:buClr>
                <a:srgbClr val="014067"/>
              </a:buClr>
              <a:buFont typeface="Wingdings" panose="05000000000000000000" pitchFamily="2" charset="2"/>
              <a:buChar char="Ø"/>
              <a:defRPr/>
            </a:pPr>
            <a:endParaRPr lang="en-US" sz="2600" b="1" dirty="0"/>
          </a:p>
          <a:p>
            <a:pPr lvl="1">
              <a:buClr>
                <a:srgbClr val="014067"/>
              </a:buClr>
              <a:defRPr/>
            </a:pPr>
            <a:r>
              <a:rPr lang="en-CA" dirty="0"/>
              <a:t/>
            </a:r>
            <a:br>
              <a:rPr lang="en-CA" dirty="0"/>
            </a:br>
            <a:r>
              <a:rPr lang="en-US" sz="2600" b="1" dirty="0"/>
              <a:t>2010 Report on NRGH Master Site Development Plan -  VIHA</a:t>
            </a:r>
          </a:p>
          <a:p>
            <a:pPr lvl="1">
              <a:buClr>
                <a:srgbClr val="014067"/>
              </a:buClr>
              <a:defRPr/>
            </a:pPr>
            <a:endParaRPr lang="en-US" sz="2600" b="1" dirty="0"/>
          </a:p>
          <a:p>
            <a:pPr lvl="1">
              <a:buClr>
                <a:srgbClr val="014067"/>
              </a:buClr>
              <a:defRPr/>
            </a:pPr>
            <a:endParaRPr lang="en-US" sz="2600" b="1" dirty="0"/>
          </a:p>
          <a:p>
            <a:pPr marL="742950" lvl="1" indent="-285750">
              <a:buClr>
                <a:srgbClr val="014067"/>
              </a:buClr>
              <a:buFont typeface="Wingdings" panose="05000000000000000000" pitchFamily="2" charset="2"/>
              <a:buChar char="Ø"/>
              <a:defRPr/>
            </a:pPr>
            <a:endParaRPr lang="en-US" sz="2600" b="1" dirty="0"/>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dirty="0">
              <a:solidFill>
                <a:schemeClr val="accent6"/>
              </a:solidFill>
            </a:endParaRPr>
          </a:p>
          <a:p>
            <a:pPr marR="0" lvl="0" algn="l" defTabSz="914400" rtl="0" eaLnBrk="1" fontAlgn="auto" latinLnBrk="0" hangingPunct="1">
              <a:lnSpc>
                <a:spcPct val="100000"/>
              </a:lnSpc>
              <a:spcBef>
                <a:spcPts val="0"/>
              </a:spcBef>
              <a:spcAft>
                <a:spcPts val="0"/>
              </a:spcAft>
              <a:buClr>
                <a:srgbClr val="014067"/>
              </a:buClr>
              <a:buSzTx/>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14</a:t>
            </a:fld>
            <a:endParaRPr lang="en-US" dirty="0"/>
          </a:p>
        </p:txBody>
      </p:sp>
    </p:spTree>
    <p:extLst>
      <p:ext uri="{BB962C8B-B14F-4D97-AF65-F5344CB8AC3E}">
        <p14:creationId xmlns:p14="http://schemas.microsoft.com/office/powerpoint/2010/main" val="315725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59229" y="440167"/>
            <a:ext cx="10626823" cy="939798"/>
          </a:xfrm>
          <a:noFill/>
        </p:spPr>
        <p:txBody>
          <a:bodyPr>
            <a:normAutofit/>
          </a:bodyPr>
          <a:lstStyle/>
          <a:p>
            <a:r>
              <a:rPr lang="en-US" b="0" dirty="0">
                <a:solidFill>
                  <a:schemeClr val="accent6"/>
                </a:solidFill>
              </a:rPr>
              <a:t>What we also need -  Minor ask but First Priority! </a:t>
            </a:r>
          </a:p>
        </p:txBody>
      </p:sp>
      <p:sp>
        <p:nvSpPr>
          <p:cNvPr id="6" name="TextBox 5">
            <a:extLst>
              <a:ext uri="{FF2B5EF4-FFF2-40B4-BE49-F238E27FC236}">
                <a16:creationId xmlns:a16="http://schemas.microsoft.com/office/drawing/2014/main" id="{7B518A10-AB23-4F57-911F-18BEBC6D1182}"/>
              </a:ext>
            </a:extLst>
          </p:cNvPr>
          <p:cNvSpPr txBox="1"/>
          <p:nvPr/>
        </p:nvSpPr>
        <p:spPr>
          <a:xfrm>
            <a:off x="141890" y="1064944"/>
            <a:ext cx="12050109" cy="10495181"/>
          </a:xfrm>
          <a:prstGeom prst="rect">
            <a:avLst/>
          </a:prstGeom>
          <a:noFill/>
        </p:spPr>
        <p:txBody>
          <a:bodyPr wrap="square" rtlCol="0">
            <a:spAutoFit/>
          </a:bodyPr>
          <a:lstStyle/>
          <a:p>
            <a:pPr lvl="1">
              <a:buClr>
                <a:srgbClr val="014067"/>
              </a:buClr>
              <a:defRPr/>
            </a:pPr>
            <a:endParaRPr lang="en-US" sz="2600" b="1" u="sng" dirty="0"/>
          </a:p>
          <a:p>
            <a:pPr marL="914400" lvl="1" indent="-457200">
              <a:buClr>
                <a:srgbClr val="014067"/>
              </a:buClr>
              <a:buFont typeface="Arial" panose="020B0604020202020204" pitchFamily="34" charset="0"/>
              <a:buChar char="•"/>
              <a:defRPr/>
            </a:pPr>
            <a:r>
              <a:rPr lang="en-US" sz="2600" b="1" dirty="0">
                <a:solidFill>
                  <a:srgbClr val="FF0000"/>
                </a:solidFill>
              </a:rPr>
              <a:t>Need Noninvasive Cardiac Services, before we can qualify for a Cath lab.</a:t>
            </a:r>
          </a:p>
          <a:p>
            <a:pPr marL="914400" lvl="1" indent="-457200">
              <a:buClr>
                <a:srgbClr val="014067"/>
              </a:buClr>
              <a:buFont typeface="Arial" panose="020B0604020202020204" pitchFamily="34" charset="0"/>
              <a:buChar char="•"/>
              <a:defRPr/>
            </a:pPr>
            <a:endParaRPr lang="en-US" sz="2600" b="1" dirty="0">
              <a:solidFill>
                <a:srgbClr val="FF0000"/>
              </a:solidFill>
            </a:endParaRPr>
          </a:p>
          <a:p>
            <a:pPr marL="914400" lvl="1" indent="-457200">
              <a:buClr>
                <a:srgbClr val="014067"/>
              </a:buClr>
              <a:buFont typeface="Arial" panose="020B0604020202020204" pitchFamily="34" charset="0"/>
              <a:buChar char="•"/>
              <a:defRPr/>
            </a:pPr>
            <a:r>
              <a:rPr lang="en-US" sz="2600" b="1" dirty="0"/>
              <a:t>Need to get funding in place for these over the next year. Not huge dollars, mainly operational and for space renovations. IH supports this.</a:t>
            </a:r>
          </a:p>
          <a:p>
            <a:pPr marL="914400" lvl="1" indent="-457200">
              <a:buClr>
                <a:srgbClr val="014067"/>
              </a:buClr>
              <a:buFont typeface="Arial" panose="020B0604020202020204" pitchFamily="34" charset="0"/>
              <a:buChar char="•"/>
              <a:defRPr/>
            </a:pPr>
            <a:endParaRPr lang="en-US" sz="2600" b="1" dirty="0"/>
          </a:p>
          <a:p>
            <a:pPr marL="914400" lvl="1" indent="-457200">
              <a:buClr>
                <a:srgbClr val="014067"/>
              </a:buClr>
              <a:buFont typeface="Arial" panose="020B0604020202020204" pitchFamily="34" charset="0"/>
              <a:buChar char="•"/>
              <a:defRPr/>
            </a:pPr>
            <a:r>
              <a:rPr lang="en-US" sz="2600" b="1" dirty="0"/>
              <a:t>HH/PHSA need to fund this up island. Planning finally starting.</a:t>
            </a:r>
          </a:p>
          <a:p>
            <a:pPr marL="914400" lvl="1" indent="-457200">
              <a:buClr>
                <a:srgbClr val="014067"/>
              </a:buClr>
              <a:buFont typeface="Arial" panose="020B0604020202020204" pitchFamily="34" charset="0"/>
              <a:buChar char="•"/>
              <a:defRPr/>
            </a:pPr>
            <a:endParaRPr lang="en-US" sz="2600" b="1" dirty="0">
              <a:solidFill>
                <a:srgbClr val="FF0000"/>
              </a:solidFill>
            </a:endParaRPr>
          </a:p>
          <a:p>
            <a:pPr marL="914400" lvl="1" indent="-457200">
              <a:buClr>
                <a:srgbClr val="014067"/>
              </a:buClr>
              <a:buFont typeface="Arial" panose="020B0604020202020204" pitchFamily="34" charset="0"/>
              <a:buChar char="•"/>
              <a:defRPr/>
            </a:pPr>
            <a:r>
              <a:rPr lang="en-US" sz="2600" b="1" dirty="0">
                <a:solidFill>
                  <a:srgbClr val="FF0000"/>
                </a:solidFill>
              </a:rPr>
              <a:t>Could use Foundation help with Non Invasive program and Invasive program funding when plan set. Within 3-6 months.</a:t>
            </a:r>
          </a:p>
          <a:p>
            <a:pPr marL="914400" lvl="1" indent="-457200">
              <a:buClr>
                <a:srgbClr val="014067"/>
              </a:buClr>
              <a:buFont typeface="Arial" panose="020B0604020202020204" pitchFamily="34" charset="0"/>
              <a:buChar char="•"/>
              <a:defRPr/>
            </a:pPr>
            <a:endParaRPr lang="en-US" sz="2600" b="1" dirty="0">
              <a:solidFill>
                <a:srgbClr val="FF0000"/>
              </a:solidFill>
            </a:endParaRPr>
          </a:p>
          <a:p>
            <a:pPr lvl="1">
              <a:buClr>
                <a:srgbClr val="014067"/>
              </a:buClr>
              <a:defRPr/>
            </a:pPr>
            <a:endParaRPr lang="en-US" sz="2600" b="1" dirty="0"/>
          </a:p>
          <a:p>
            <a:pPr lvl="1">
              <a:buClr>
                <a:srgbClr val="014067"/>
              </a:buClr>
              <a:defRPr/>
            </a:pPr>
            <a:endParaRPr lang="en-US" sz="2600" b="1" dirty="0"/>
          </a:p>
          <a:p>
            <a:pPr marL="742950" lvl="1" indent="-285750">
              <a:buClr>
                <a:srgbClr val="014067"/>
              </a:buClr>
              <a:buFont typeface="Wingdings" panose="05000000000000000000" pitchFamily="2" charset="2"/>
              <a:buChar char="Ø"/>
              <a:defRPr/>
            </a:pPr>
            <a:endParaRPr lang="en-US" sz="2600" b="1" dirty="0"/>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u="sng" dirty="0">
              <a:solidFill>
                <a:schemeClr val="accent1">
                  <a:lumMod val="90000"/>
                  <a:lumOff val="10000"/>
                </a:schemeClr>
              </a:solidFill>
            </a:endParaRPr>
          </a:p>
          <a:p>
            <a:pPr lvl="1">
              <a:buClr>
                <a:srgbClr val="014067"/>
              </a:buClr>
              <a:defRPr/>
            </a:pPr>
            <a:endParaRPr lang="en-US" sz="2600" b="1" dirty="0">
              <a:solidFill>
                <a:schemeClr val="accent6"/>
              </a:solidFill>
            </a:endParaRPr>
          </a:p>
          <a:p>
            <a:pPr marR="0" lvl="0" algn="l" defTabSz="914400" rtl="0" eaLnBrk="1" fontAlgn="auto" latinLnBrk="0" hangingPunct="1">
              <a:lnSpc>
                <a:spcPct val="100000"/>
              </a:lnSpc>
              <a:spcBef>
                <a:spcPts val="0"/>
              </a:spcBef>
              <a:spcAft>
                <a:spcPts val="0"/>
              </a:spcAft>
              <a:buClr>
                <a:srgbClr val="014067"/>
              </a:buClr>
              <a:buSzTx/>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600" b="1" dirty="0">
              <a:solidFill>
                <a:schemeClr val="accent6"/>
              </a:solidFill>
              <a:latin typeface="Calibri" panose="020F0502020204030204"/>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600" b="1"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15</a:t>
            </a:fld>
            <a:endParaRPr lang="en-US" dirty="0"/>
          </a:p>
        </p:txBody>
      </p:sp>
    </p:spTree>
    <p:extLst>
      <p:ext uri="{BB962C8B-B14F-4D97-AF65-F5344CB8AC3E}">
        <p14:creationId xmlns:p14="http://schemas.microsoft.com/office/powerpoint/2010/main" val="158201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237139"/>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520148" y="413769"/>
            <a:ext cx="10626823" cy="1021429"/>
          </a:xfrm>
          <a:noFill/>
        </p:spPr>
        <p:txBody>
          <a:bodyPr>
            <a:normAutofit/>
          </a:bodyPr>
          <a:lstStyle/>
          <a:p>
            <a:r>
              <a:rPr lang="en-US" b="0" dirty="0">
                <a:solidFill>
                  <a:schemeClr val="accent6"/>
                </a:solidFill>
              </a:rPr>
              <a:t>Full Service Hospital - Benefits are Many!</a:t>
            </a:r>
          </a:p>
        </p:txBody>
      </p:sp>
      <p:sp>
        <p:nvSpPr>
          <p:cNvPr id="6" name="TextBox 5">
            <a:extLst>
              <a:ext uri="{FF2B5EF4-FFF2-40B4-BE49-F238E27FC236}">
                <a16:creationId xmlns:a16="http://schemas.microsoft.com/office/drawing/2014/main" id="{7B518A10-AB23-4F57-911F-18BEBC6D1182}"/>
              </a:ext>
            </a:extLst>
          </p:cNvPr>
          <p:cNvSpPr txBox="1"/>
          <p:nvPr/>
        </p:nvSpPr>
        <p:spPr>
          <a:xfrm>
            <a:off x="161508" y="1482549"/>
            <a:ext cx="11473542" cy="3662541"/>
          </a:xfrm>
          <a:prstGeom prst="rect">
            <a:avLst/>
          </a:prstGeom>
          <a:noFill/>
        </p:spPr>
        <p:txBody>
          <a:bodyPr wrap="square" rtlCol="0">
            <a:spAutoFit/>
          </a:bodyPr>
          <a:lstStyle/>
          <a:p>
            <a:pPr lvl="2">
              <a:buClr>
                <a:srgbClr val="014067"/>
              </a:buClr>
              <a:defRPr/>
            </a:pPr>
            <a:endParaRPr kumimoji="0" lang="en-US" sz="240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742950" lvl="1" indent="-285750">
              <a:buClr>
                <a:srgbClr val="014067"/>
              </a:buClr>
              <a:buFont typeface="Wingdings" panose="05000000000000000000" pitchFamily="2" charset="2"/>
              <a:buChar char="Ø"/>
              <a:defRPr/>
            </a:pPr>
            <a:r>
              <a:rPr lang="en-US" sz="2600" b="1" dirty="0">
                <a:latin typeface="Calibri" panose="020F0502020204030204"/>
              </a:rPr>
              <a:t>Patients will get the proper care, at the proper time, from the proper people, in the right place.</a:t>
            </a:r>
          </a:p>
          <a:p>
            <a:pPr lvl="1">
              <a:buClr>
                <a:srgbClr val="014067"/>
              </a:buClr>
              <a:defRPr/>
            </a:pPr>
            <a:endParaRPr lang="en-US" sz="2600" b="1" dirty="0">
              <a:latin typeface="Calibri" panose="020F0502020204030204"/>
            </a:endParaRPr>
          </a:p>
          <a:p>
            <a:pPr marL="742950" lvl="1" indent="-285750">
              <a:buClr>
                <a:srgbClr val="014067"/>
              </a:buClr>
              <a:buFont typeface="Wingdings" panose="05000000000000000000" pitchFamily="2" charset="2"/>
              <a:buChar char="Ø"/>
              <a:defRPr/>
            </a:pPr>
            <a:endParaRPr lang="en-US" sz="2600" b="1" dirty="0">
              <a:latin typeface="Calibri" panose="020F0502020204030204"/>
            </a:endParaRPr>
          </a:p>
          <a:p>
            <a:pPr marL="742950" lvl="1" indent="-285750">
              <a:buClr>
                <a:srgbClr val="014067"/>
              </a:buClr>
              <a:buFont typeface="Wingdings" panose="05000000000000000000" pitchFamily="2" charset="2"/>
              <a:buChar char="Ø"/>
              <a:defRPr/>
            </a:pPr>
            <a:r>
              <a:rPr lang="en-US" sz="2600" b="1" dirty="0">
                <a:latin typeface="Calibri" panose="020F0502020204030204"/>
              </a:rPr>
              <a:t>New People and Jobs in the Community, Construction, Services.</a:t>
            </a:r>
          </a:p>
          <a:p>
            <a:pPr marL="742950" lvl="1" indent="-285750">
              <a:buClr>
                <a:srgbClr val="014067"/>
              </a:buClr>
              <a:buFont typeface="Wingdings" panose="05000000000000000000" pitchFamily="2" charset="2"/>
              <a:buChar char="Ø"/>
              <a:defRPr/>
            </a:pPr>
            <a:endParaRPr lang="en-US" sz="2600" b="1" dirty="0">
              <a:latin typeface="Calibri" panose="020F0502020204030204"/>
            </a:endParaRPr>
          </a:p>
          <a:p>
            <a:pPr lvl="1">
              <a:buClr>
                <a:srgbClr val="014067"/>
              </a:buClr>
              <a:defRPr/>
            </a:pPr>
            <a:endParaRPr lang="en-US" sz="2600" b="1" dirty="0"/>
          </a:p>
          <a:p>
            <a:pPr marL="800100" lvl="1" indent="-342900">
              <a:buClr>
                <a:srgbClr val="014067"/>
              </a:buClr>
              <a:buFont typeface="Wingdings" panose="05000000000000000000" pitchFamily="2" charset="2"/>
              <a:buChar char="Ø"/>
              <a:defRPr/>
            </a:pPr>
            <a:r>
              <a:rPr lang="en-US" sz="2600" b="1" dirty="0"/>
              <a:t>Future MEDICAL/TECHNICAL Schools possible at VIU.</a:t>
            </a:r>
          </a:p>
        </p:txBody>
      </p:sp>
      <p:sp>
        <p:nvSpPr>
          <p:cNvPr id="5" name="Slide Number Placeholder 4">
            <a:extLst>
              <a:ext uri="{FF2B5EF4-FFF2-40B4-BE49-F238E27FC236}">
                <a16:creationId xmlns:a16="http://schemas.microsoft.com/office/drawing/2014/main" id="{C431029D-C6C8-4822-8B39-03D79328226B}"/>
              </a:ext>
            </a:extLst>
          </p:cNvPr>
          <p:cNvSpPr>
            <a:spLocks noGrp="1"/>
          </p:cNvSpPr>
          <p:nvPr>
            <p:ph type="sldNum" sz="quarter" idx="15"/>
          </p:nvPr>
        </p:nvSpPr>
        <p:spPr/>
        <p:txBody>
          <a:bodyPr/>
          <a:lstStyle/>
          <a:p>
            <a:fld id="{8699F50C-BE38-4BD0-BA84-9B090E1F2B9B}" type="slidenum">
              <a:rPr lang="en-US" smtClean="0"/>
              <a:pPr/>
              <a:t>16</a:t>
            </a:fld>
            <a:endParaRPr lang="en-US" dirty="0"/>
          </a:p>
        </p:txBody>
      </p:sp>
    </p:spTree>
    <p:extLst>
      <p:ext uri="{BB962C8B-B14F-4D97-AF65-F5344CB8AC3E}">
        <p14:creationId xmlns:p14="http://schemas.microsoft.com/office/powerpoint/2010/main" val="20383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270236"/>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59229" y="392900"/>
            <a:ext cx="10626823" cy="939798"/>
          </a:xfrm>
          <a:noFill/>
        </p:spPr>
        <p:txBody>
          <a:bodyPr>
            <a:normAutofit/>
          </a:bodyPr>
          <a:lstStyle/>
          <a:p>
            <a:r>
              <a:rPr lang="en-US" b="0" dirty="0">
                <a:solidFill>
                  <a:schemeClr val="accent6"/>
                </a:solidFill>
              </a:rPr>
              <a:t>Cardiac Services – Conclusion. What do we need? </a:t>
            </a:r>
          </a:p>
        </p:txBody>
      </p:sp>
      <p:sp>
        <p:nvSpPr>
          <p:cNvPr id="6" name="TextBox 5">
            <a:extLst>
              <a:ext uri="{FF2B5EF4-FFF2-40B4-BE49-F238E27FC236}">
                <a16:creationId xmlns:a16="http://schemas.microsoft.com/office/drawing/2014/main" id="{7B518A10-AB23-4F57-911F-18BEBC6D1182}"/>
              </a:ext>
            </a:extLst>
          </p:cNvPr>
          <p:cNvSpPr txBox="1"/>
          <p:nvPr/>
        </p:nvSpPr>
        <p:spPr>
          <a:xfrm>
            <a:off x="980309" y="1009312"/>
            <a:ext cx="11700249" cy="82791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indent="-285750">
              <a:buClr>
                <a:srgbClr val="014067"/>
              </a:buClr>
              <a:buFont typeface="Wingdings" panose="05000000000000000000" pitchFamily="2" charset="2"/>
              <a:buChar char="Ø"/>
              <a:defRPr/>
            </a:pPr>
            <a:r>
              <a:rPr lang="en-US" sz="2800" b="1" dirty="0">
                <a:solidFill>
                  <a:srgbClr val="FF0000"/>
                </a:solidFill>
              </a:rPr>
              <a:t>*</a:t>
            </a:r>
            <a:r>
              <a:rPr lang="en-US" sz="2400" b="1" dirty="0">
                <a:solidFill>
                  <a:schemeClr val="accent6"/>
                </a:solidFill>
              </a:rPr>
              <a:t>We need the MOH and PHSA to commit to our </a:t>
            </a:r>
            <a:r>
              <a:rPr lang="en-US" sz="2400" b="1" dirty="0">
                <a:solidFill>
                  <a:srgbClr val="FF0000"/>
                </a:solidFill>
              </a:rPr>
              <a:t>Major and Minor Priorities.</a:t>
            </a:r>
          </a:p>
          <a:p>
            <a:pPr marL="285750" indent="-285750">
              <a:buClr>
                <a:srgbClr val="014067"/>
              </a:buClr>
              <a:buFont typeface="Wingdings" panose="05000000000000000000" pitchFamily="2" charset="2"/>
              <a:buChar char="Ø"/>
              <a:defRPr/>
            </a:pPr>
            <a:endParaRPr lang="en-US" sz="2400" b="1" dirty="0">
              <a:solidFill>
                <a:schemeClr val="accent6"/>
              </a:solidFill>
            </a:endParaRPr>
          </a:p>
          <a:p>
            <a:pPr marL="285750" indent="-285750">
              <a:buClr>
                <a:srgbClr val="014067"/>
              </a:buClr>
              <a:buFont typeface="Wingdings" panose="05000000000000000000" pitchFamily="2" charset="2"/>
              <a:buChar char="Ø"/>
              <a:defRPr/>
            </a:pPr>
            <a:r>
              <a:rPr lang="en-US" sz="2400" b="1" dirty="0">
                <a:solidFill>
                  <a:schemeClr val="accent6"/>
                </a:solidFill>
              </a:rPr>
              <a:t> We need and deserve Non Invasive and Invasive Cardiology Services.</a:t>
            </a:r>
          </a:p>
          <a:p>
            <a:pPr>
              <a:buClr>
                <a:srgbClr val="014067"/>
              </a:buClr>
              <a:defRPr/>
            </a:pPr>
            <a:r>
              <a:rPr lang="en-US" sz="2400" b="1" dirty="0">
                <a:solidFill>
                  <a:schemeClr val="accent6"/>
                </a:solidFill>
              </a:rPr>
              <a:t> </a:t>
            </a:r>
          </a:p>
          <a:p>
            <a:pPr marL="285750" indent="-285750">
              <a:buClr>
                <a:srgbClr val="014067"/>
              </a:buClr>
              <a:buFont typeface="Wingdings" panose="05000000000000000000" pitchFamily="2" charset="2"/>
              <a:buChar char="Ø"/>
              <a:defRPr/>
            </a:pPr>
            <a:r>
              <a:rPr lang="en-US" sz="2400" b="1" dirty="0">
                <a:solidFill>
                  <a:schemeClr val="accent6"/>
                </a:solidFill>
              </a:rPr>
              <a:t> We have support of the Medical staff, Island Health, City, RDN, VIU, Business, Community, Local Politicians and up island Communities/MSA’s. </a:t>
            </a:r>
          </a:p>
          <a:p>
            <a:pPr>
              <a:buClr>
                <a:srgbClr val="014067"/>
              </a:buClr>
              <a:defRPr/>
            </a:pPr>
            <a:endParaRPr lang="en-US" sz="2400" b="1" dirty="0">
              <a:solidFill>
                <a:schemeClr val="accent6"/>
              </a:solidFill>
            </a:endParaRPr>
          </a:p>
          <a:p>
            <a:pPr marL="285750" indent="-285750">
              <a:buClr>
                <a:srgbClr val="014067"/>
              </a:buClr>
              <a:buFont typeface="Wingdings" panose="05000000000000000000" pitchFamily="2" charset="2"/>
              <a:buChar char="Ø"/>
              <a:defRPr/>
            </a:pPr>
            <a:r>
              <a:rPr lang="en-US" sz="2400" b="1" dirty="0">
                <a:solidFill>
                  <a:schemeClr val="accent6"/>
                </a:solidFill>
              </a:rPr>
              <a:t>For funding parts of Cardiology Services we can use the Foundations help!</a:t>
            </a:r>
          </a:p>
          <a:p>
            <a:pPr marL="285750" indent="-285750">
              <a:buClr>
                <a:srgbClr val="014067"/>
              </a:buClr>
              <a:buFont typeface="Wingdings" panose="05000000000000000000" pitchFamily="2" charset="2"/>
              <a:buChar char="Ø"/>
              <a:defRPr/>
            </a:pPr>
            <a:endParaRPr lang="en-US" sz="2400" b="1" dirty="0">
              <a:solidFill>
                <a:schemeClr val="accent6"/>
              </a:solidFill>
            </a:endParaRPr>
          </a:p>
          <a:p>
            <a:pPr marL="285750" indent="-285750">
              <a:buClr>
                <a:srgbClr val="014067"/>
              </a:buClr>
              <a:buFont typeface="Wingdings" panose="05000000000000000000" pitchFamily="2" charset="2"/>
              <a:buChar char="Ø"/>
              <a:defRPr/>
            </a:pPr>
            <a:r>
              <a:rPr lang="en-US" sz="2400" b="1" dirty="0">
                <a:solidFill>
                  <a:schemeClr val="accent6"/>
                </a:solidFill>
              </a:rPr>
              <a:t>It is about </a:t>
            </a:r>
            <a:r>
              <a:rPr lang="en-US" sz="2400" b="1" dirty="0">
                <a:solidFill>
                  <a:schemeClr val="accent1"/>
                </a:solidFill>
              </a:rPr>
              <a:t>fairness, equity and access. We do not have standard of care.</a:t>
            </a:r>
          </a:p>
          <a:p>
            <a:pPr>
              <a:buClr>
                <a:srgbClr val="014067"/>
              </a:buClr>
              <a:defRPr/>
            </a:pPr>
            <a:endParaRPr lang="en-US" sz="2400" b="1" dirty="0">
              <a:solidFill>
                <a:schemeClr val="accent1"/>
              </a:solidFill>
            </a:endParaRPr>
          </a:p>
          <a:p>
            <a:pPr marL="285750" indent="-285750">
              <a:buClr>
                <a:srgbClr val="014067"/>
              </a:buClr>
              <a:buFont typeface="Wingdings" panose="05000000000000000000" pitchFamily="2" charset="2"/>
              <a:buChar char="Ø"/>
              <a:defRPr/>
            </a:pPr>
            <a:r>
              <a:rPr lang="en-US" sz="2400" b="1" dirty="0">
                <a:solidFill>
                  <a:schemeClr val="accent6"/>
                </a:solidFill>
              </a:rPr>
              <a:t>Thank you for everything! - On behalf of patients and the people of CI/NI.</a:t>
            </a:r>
          </a:p>
          <a:p>
            <a:pPr marL="285750" indent="-285750">
              <a:buClr>
                <a:srgbClr val="014067"/>
              </a:buClr>
              <a:buFont typeface="Wingdings" panose="05000000000000000000" pitchFamily="2" charset="2"/>
              <a:buChar char="Ø"/>
              <a:defRPr/>
            </a:pPr>
            <a:endParaRPr lang="en-US" sz="2400" b="1" dirty="0">
              <a:solidFill>
                <a:schemeClr val="accent6"/>
              </a:solidFill>
            </a:endParaRPr>
          </a:p>
          <a:p>
            <a:pPr marL="285750" indent="-285750">
              <a:buClr>
                <a:srgbClr val="014067"/>
              </a:buClr>
              <a:buFont typeface="Wingdings" panose="05000000000000000000" pitchFamily="2" charset="2"/>
              <a:buChar char="Ø"/>
              <a:defRPr/>
            </a:pPr>
            <a:endParaRPr lang="en-US" sz="2800" b="1" dirty="0">
              <a:solidFill>
                <a:schemeClr val="accent1"/>
              </a:solidFill>
            </a:endParaRPr>
          </a:p>
          <a:p>
            <a:pPr marL="285750" indent="-285750">
              <a:buClr>
                <a:srgbClr val="014067"/>
              </a:buClr>
              <a:buFont typeface="Wingdings" panose="05000000000000000000" pitchFamily="2" charset="2"/>
              <a:buChar char="Ø"/>
              <a:defRPr/>
            </a:pPr>
            <a:endParaRPr lang="en-US" sz="2400" b="1" dirty="0">
              <a:solidFill>
                <a:schemeClr val="accent6"/>
              </a:solidFill>
            </a:endParaRPr>
          </a:p>
          <a:p>
            <a:pPr marL="285750" indent="-285750">
              <a:buClr>
                <a:srgbClr val="014067"/>
              </a:buClr>
              <a:buFont typeface="Wingdings" panose="05000000000000000000" pitchFamily="2" charset="2"/>
              <a:buChar char="Ø"/>
              <a:defRPr/>
            </a:pPr>
            <a:endParaRPr lang="en-US" sz="2400" b="1" dirty="0">
              <a:solidFill>
                <a:schemeClr val="accent1"/>
              </a:solidFill>
            </a:endParaRPr>
          </a:p>
          <a:p>
            <a:pPr marL="285750" indent="-285750">
              <a:buClr>
                <a:srgbClr val="014067"/>
              </a:buClr>
              <a:buFont typeface="Wingdings" panose="05000000000000000000" pitchFamily="2" charset="2"/>
              <a:buChar char="Ø"/>
              <a:defRPr/>
            </a:pPr>
            <a:endParaRPr kumimoji="0" lang="en-US" sz="24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indent="-285750">
              <a:buClr>
                <a:srgbClr val="014067"/>
              </a:buClr>
              <a:buFont typeface="Wingdings" panose="05000000000000000000" pitchFamily="2" charset="2"/>
              <a:buChar char="Ø"/>
              <a:defRPr/>
            </a:pPr>
            <a:endParaRPr kumimoji="0" lang="en-US" sz="240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4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400" b="1" dirty="0">
              <a:solidFill>
                <a:schemeClr val="accent6"/>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400" b="1" dirty="0">
              <a:solidFill>
                <a:schemeClr val="accent6"/>
              </a:solidFill>
              <a:latin typeface="Calibri" panose="020F0502020204030204"/>
            </a:endParaRPr>
          </a:p>
        </p:txBody>
      </p:sp>
    </p:spTree>
    <p:extLst>
      <p:ext uri="{BB962C8B-B14F-4D97-AF65-F5344CB8AC3E}">
        <p14:creationId xmlns:p14="http://schemas.microsoft.com/office/powerpoint/2010/main" val="307161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520148" y="318640"/>
            <a:ext cx="10626823" cy="939798"/>
          </a:xfrm>
          <a:noFill/>
        </p:spPr>
        <p:txBody>
          <a:bodyPr>
            <a:normAutofit/>
          </a:bodyPr>
          <a:lstStyle/>
          <a:p>
            <a:r>
              <a:rPr lang="en-US" b="0" dirty="0">
                <a:solidFill>
                  <a:schemeClr val="accent6"/>
                </a:solidFill>
              </a:rPr>
              <a:t>Full Service Hospital For CI/NI in Nanaimo</a:t>
            </a:r>
          </a:p>
        </p:txBody>
      </p:sp>
      <p:sp>
        <p:nvSpPr>
          <p:cNvPr id="6" name="TextBox 5">
            <a:extLst>
              <a:ext uri="{FF2B5EF4-FFF2-40B4-BE49-F238E27FC236}">
                <a16:creationId xmlns:a16="http://schemas.microsoft.com/office/drawing/2014/main" id="{7B518A10-AB23-4F57-911F-18BEBC6D1182}"/>
              </a:ext>
            </a:extLst>
          </p:cNvPr>
          <p:cNvSpPr txBox="1"/>
          <p:nvPr/>
        </p:nvSpPr>
        <p:spPr>
          <a:xfrm>
            <a:off x="997037" y="1455290"/>
            <a:ext cx="10835734" cy="44659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Programs/Funding have not matched the Medical Need and Population Growth in CI/NI over </a:t>
            </a:r>
            <a:r>
              <a:rPr kumimoji="0" lang="en-US" sz="2600" b="0" i="0" u="none" strike="noStrike" kern="1200" cap="none" spc="0" normalizeH="0" baseline="0" noProof="0" dirty="0" smtClean="0">
                <a:ln>
                  <a:noFill/>
                </a:ln>
                <a:solidFill>
                  <a:srgbClr val="3F3F3F"/>
                </a:solidFill>
                <a:effectLst/>
                <a:uLnTx/>
                <a:uFillTx/>
                <a:latin typeface="Calibri" panose="020F0502020204030204"/>
                <a:ea typeface="+mn-ea"/>
                <a:cs typeface="+mn-cs"/>
              </a:rPr>
              <a:t>the </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last 15-20 years.</a:t>
            </a: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Historical processes </a:t>
            </a:r>
            <a:r>
              <a:rPr lang="en-US" sz="2600" dirty="0">
                <a:solidFill>
                  <a:srgbClr val="3F3F3F"/>
                </a:solidFill>
                <a:latin typeface="Calibri" panose="020F0502020204030204"/>
              </a:rPr>
              <a:t>have not</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 </a:t>
            </a:r>
            <a:r>
              <a:rPr lang="en-US" sz="2600" dirty="0">
                <a:solidFill>
                  <a:srgbClr val="3F3F3F"/>
                </a:solidFill>
                <a:latin typeface="Calibri" panose="020F0502020204030204"/>
              </a:rPr>
              <a:t>addressed this</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 </a:t>
            </a:r>
          </a:p>
          <a:p>
            <a:pPr marR="0" lvl="0" algn="l" defTabSz="914400" rtl="0" eaLnBrk="1" fontAlgn="auto" latinLnBrk="0" hangingPunct="1">
              <a:lnSpc>
                <a:spcPct val="100000"/>
              </a:lnSpc>
              <a:spcBef>
                <a:spcPts val="0"/>
              </a:spcBef>
              <a:spcAft>
                <a:spcPts val="0"/>
              </a:spcAft>
              <a:buClr>
                <a:srgbClr val="014067"/>
              </a:buClr>
              <a:buSzTx/>
              <a:tabLst/>
              <a:defRPr/>
            </a:pPr>
            <a:endParaRPr lang="en-US" sz="2600" dirty="0">
              <a:solidFill>
                <a:srgbClr val="3F3F3F"/>
              </a:solidFill>
              <a:latin typeface="Calibri" panose="020F0502020204030204"/>
            </a:endParaRPr>
          </a:p>
          <a:p>
            <a:pPr marL="285750" lvl="0" indent="-285750">
              <a:buClr>
                <a:srgbClr val="014067"/>
              </a:buClr>
              <a:buFont typeface="Wingdings" panose="05000000000000000000" pitchFamily="2" charset="2"/>
              <a:buChar char="Ø"/>
              <a:defRPr/>
            </a:pPr>
            <a:r>
              <a:rPr lang="en-US" sz="2600" dirty="0">
                <a:solidFill>
                  <a:srgbClr val="3F3F3F"/>
                </a:solidFill>
                <a:latin typeface="Calibri" panose="020F0502020204030204"/>
              </a:rPr>
              <a:t>R</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ecognized by IH Administration/IH Board</a:t>
            </a:r>
            <a:r>
              <a:rPr lang="en-US" sz="2600" dirty="0">
                <a:solidFill>
                  <a:srgbClr val="3F3F3F"/>
                </a:solidFill>
                <a:latin typeface="Calibri" panose="020F0502020204030204"/>
              </a:rPr>
              <a:t> - </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2017 </a:t>
            </a:r>
            <a:r>
              <a:rPr lang="en-US" sz="2600" dirty="0">
                <a:solidFill>
                  <a:srgbClr val="3F3F3F"/>
                </a:solidFill>
                <a:latin typeface="Calibri" panose="020F0502020204030204"/>
              </a:rPr>
              <a:t>-  working </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with </a:t>
            </a:r>
            <a:r>
              <a:rPr lang="en-US" sz="2600" dirty="0">
                <a:solidFill>
                  <a:srgbClr val="3F3F3F"/>
                </a:solidFill>
              </a:rPr>
              <a:t>Local Health Care Providers -</a:t>
            </a:r>
            <a:r>
              <a:rPr lang="en-US" sz="2600" dirty="0">
                <a:solidFill>
                  <a:srgbClr val="3F3F3F"/>
                </a:solidFill>
                <a:latin typeface="Calibri" panose="020F0502020204030204"/>
              </a:rPr>
              <a:t> </a:t>
            </a:r>
            <a:r>
              <a:rPr lang="en-US" sz="2600" b="1" dirty="0">
                <a:solidFill>
                  <a:srgbClr val="3F3F3F"/>
                </a:solidFill>
                <a:latin typeface="Calibri" panose="020F0502020204030204"/>
              </a:rPr>
              <a:t>5 Yr. Priority Services Development Plan </a:t>
            </a:r>
            <a:endParaRPr kumimoji="0" lang="en-US" sz="2600" b="1" i="0" u="none" strike="noStrike" kern="1200" cap="none" spc="0" normalizeH="0" baseline="0" noProof="0" dirty="0">
              <a:ln>
                <a:noFill/>
              </a:ln>
              <a:solidFill>
                <a:srgbClr val="3F3F3F"/>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indent="-285750">
              <a:buClr>
                <a:srgbClr val="014067"/>
              </a:buClr>
              <a:buFont typeface="Wingdings" panose="05000000000000000000" pitchFamily="2" charset="2"/>
              <a:buChar char="Ø"/>
              <a:defRPr/>
            </a:pPr>
            <a:r>
              <a:rPr lang="en-CA" sz="2600" dirty="0">
                <a:solidFill>
                  <a:srgbClr val="3F3F3F"/>
                </a:solidFill>
                <a:latin typeface="Calibri" panose="020F0502020204030204"/>
              </a:rPr>
              <a:t>Identified all Services, including Tertiary S</a:t>
            </a:r>
            <a:r>
              <a:rPr kumimoji="0" lang="en-CA" sz="2600" b="0" i="0" u="none" strike="noStrike" kern="1200" cap="none" spc="0" normalizeH="0" baseline="0" noProof="0" dirty="0">
                <a:ln>
                  <a:noFill/>
                </a:ln>
                <a:solidFill>
                  <a:srgbClr val="3F3F3F"/>
                </a:solidFill>
                <a:effectLst/>
                <a:uLnTx/>
                <a:uFillTx/>
                <a:latin typeface="Calibri" panose="020F0502020204030204"/>
                <a:ea typeface="+mn-ea"/>
                <a:cs typeface="+mn-cs"/>
              </a:rPr>
              <a:t>e</a:t>
            </a:r>
            <a:r>
              <a:rPr lang="en-US" sz="2600" dirty="0">
                <a:solidFill>
                  <a:srgbClr val="3F3F3F"/>
                </a:solidFill>
              </a:rPr>
              <a:t>rvices needed  -  for all CI/NI. </a:t>
            </a:r>
          </a:p>
          <a:p>
            <a:pPr marR="0" lvl="0" algn="l" defTabSz="914400" rtl="0" eaLnBrk="1" fontAlgn="auto" latinLnBrk="0" hangingPunct="1">
              <a:lnSpc>
                <a:spcPct val="150000"/>
              </a:lnSpc>
              <a:spcBef>
                <a:spcPts val="0"/>
              </a:spcBef>
              <a:spcAft>
                <a:spcPts val="0"/>
              </a:spcAft>
              <a:buClr>
                <a:srgbClr val="014067"/>
              </a:buClr>
              <a:buSzTx/>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2F501A-2768-426D-B209-8AECF2F8A15F}"/>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Tree>
    <p:extLst>
      <p:ext uri="{BB962C8B-B14F-4D97-AF65-F5344CB8AC3E}">
        <p14:creationId xmlns:p14="http://schemas.microsoft.com/office/powerpoint/2010/main" val="337541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08589" y="291682"/>
            <a:ext cx="11473542" cy="596415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672860" y="291682"/>
            <a:ext cx="11214338" cy="1035441"/>
          </a:xfrm>
          <a:noFill/>
        </p:spPr>
        <p:txBody>
          <a:bodyPr>
            <a:normAutofit fontScale="90000"/>
          </a:bodyPr>
          <a:lstStyle/>
          <a:p>
            <a:r>
              <a:rPr lang="en-US" sz="3100" dirty="0">
                <a:solidFill>
                  <a:schemeClr val="accent6"/>
                </a:solidFill>
              </a:rPr>
              <a:t/>
            </a:r>
            <a:br>
              <a:rPr lang="en-US" sz="3100" dirty="0">
                <a:solidFill>
                  <a:schemeClr val="accent6"/>
                </a:solidFill>
              </a:rPr>
            </a:br>
            <a:r>
              <a:rPr lang="en-US" sz="3100" dirty="0">
                <a:solidFill>
                  <a:schemeClr val="accent6"/>
                </a:solidFill>
              </a:rPr>
              <a:t>The Need for a Full Service Hospital is </a:t>
            </a:r>
            <a:r>
              <a:rPr lang="en-CA" sz="3100" dirty="0" smtClean="0">
                <a:solidFill>
                  <a:srgbClr val="002060"/>
                </a:solidFill>
              </a:rPr>
              <a:t>Simply </a:t>
            </a:r>
            <a:r>
              <a:rPr lang="en-CA" sz="3100" dirty="0">
                <a:solidFill>
                  <a:srgbClr val="002060"/>
                </a:solidFill>
              </a:rPr>
              <a:t>due to Population and Demographics</a:t>
            </a:r>
            <a:r>
              <a:rPr lang="en-CA" dirty="0">
                <a:solidFill>
                  <a:srgbClr val="002060"/>
                </a:solidFill>
              </a:rPr>
              <a:t/>
            </a:r>
            <a:br>
              <a:rPr lang="en-CA" dirty="0">
                <a:solidFill>
                  <a:srgbClr val="002060"/>
                </a:solidFill>
              </a:rPr>
            </a:br>
            <a:endParaRPr lang="en-US" b="0" dirty="0">
              <a:solidFill>
                <a:schemeClr val="accent6"/>
              </a:solidFill>
            </a:endParaRPr>
          </a:p>
        </p:txBody>
      </p:sp>
      <p:sp>
        <p:nvSpPr>
          <p:cNvPr id="7" name="TextBox 6">
            <a:extLst>
              <a:ext uri="{FF2B5EF4-FFF2-40B4-BE49-F238E27FC236}">
                <a16:creationId xmlns:a16="http://schemas.microsoft.com/office/drawing/2014/main" id="{A4330F23-ED2D-4077-A425-E795FF423E72}"/>
              </a:ext>
            </a:extLst>
          </p:cNvPr>
          <p:cNvSpPr txBox="1"/>
          <p:nvPr/>
        </p:nvSpPr>
        <p:spPr>
          <a:xfrm>
            <a:off x="413656" y="1327123"/>
            <a:ext cx="11364688" cy="4467057"/>
          </a:xfrm>
          <a:prstGeom prst="rect">
            <a:avLst/>
          </a:prstGeom>
          <a:noFill/>
        </p:spPr>
        <p:txBody>
          <a:bodyPr wrap="square" rtlCol="0">
            <a:spAutoFit/>
          </a:bodyPr>
          <a:lstStyle/>
          <a:p>
            <a:pPr>
              <a:lnSpc>
                <a:spcPct val="150000"/>
              </a:lnSpc>
              <a:buClr>
                <a:srgbClr val="002060"/>
              </a:buClr>
              <a:defRPr/>
            </a:pPr>
            <a:r>
              <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rPr>
              <a:t>BC Government Estimates 2021: </a:t>
            </a:r>
          </a:p>
          <a:p>
            <a:pPr marL="742950" lvl="1" indent="-285750">
              <a:lnSpc>
                <a:spcPct val="150000"/>
              </a:lnSpc>
              <a:buClr>
                <a:srgbClr val="002060"/>
              </a:buClr>
              <a:buFont typeface="Calibri" panose="020F0502020204030204" pitchFamily="34" charset="0"/>
              <a:buChar char="•"/>
              <a:defRPr/>
            </a:pPr>
            <a:r>
              <a:rPr lang="en-CA" sz="2400" dirty="0">
                <a:solidFill>
                  <a:srgbClr val="3F3F3F"/>
                </a:solidFill>
                <a:latin typeface="Calibri" panose="020F0502020204030204"/>
              </a:rPr>
              <a:t>Population ~ 450,000 + in the CI/NI and 439,000 in the SI below the Malahat</a:t>
            </a:r>
          </a:p>
          <a:p>
            <a:pPr marL="742950" lvl="1" indent="-285750">
              <a:lnSpc>
                <a:spcPct val="150000"/>
              </a:lnSpc>
              <a:buClr>
                <a:srgbClr val="002060"/>
              </a:buClr>
              <a:buFont typeface="Calibri" panose="020F0502020204030204" pitchFamily="34" charset="0"/>
              <a:buChar char="•"/>
              <a:defRPr/>
            </a:pPr>
            <a:r>
              <a:rPr lang="en-CA" sz="2400" dirty="0">
                <a:solidFill>
                  <a:srgbClr val="3F3F3F"/>
                </a:solidFill>
                <a:latin typeface="Calibri" panose="020F0502020204030204"/>
              </a:rPr>
              <a:t>Oldest population in Canada in CI</a:t>
            </a:r>
            <a:endPar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endParaRPr>
          </a:p>
          <a:p>
            <a:pPr marL="742950" lvl="1" indent="-285750">
              <a:lnSpc>
                <a:spcPct val="150000"/>
              </a:lnSpc>
              <a:buClr>
                <a:srgbClr val="002060"/>
              </a:buClr>
              <a:buFont typeface="Calibri" panose="020F0502020204030204" pitchFamily="34" charset="0"/>
              <a:buChar char="•"/>
              <a:defRPr/>
            </a:pPr>
            <a:r>
              <a:rPr lang="en-CA" sz="2400" dirty="0">
                <a:solidFill>
                  <a:srgbClr val="3F3F3F"/>
                </a:solidFill>
                <a:latin typeface="Calibri" panose="020F0502020204030204"/>
              </a:rPr>
              <a:t>Growing faster in CI/NI</a:t>
            </a:r>
            <a:endPar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endParaRPr>
          </a:p>
          <a:p>
            <a:pPr marL="742950" lvl="1" indent="-285750">
              <a:lnSpc>
                <a:spcPct val="150000"/>
              </a:lnSpc>
              <a:buClr>
                <a:srgbClr val="002060"/>
              </a:buClr>
              <a:buFont typeface="Calibri" panose="020F0502020204030204" pitchFamily="34" charset="0"/>
              <a:buChar char="•"/>
              <a:defRPr/>
            </a:pPr>
            <a:r>
              <a:rPr lang="en-CA" sz="2400" dirty="0">
                <a:solidFill>
                  <a:srgbClr val="3F3F3F"/>
                </a:solidFill>
                <a:latin typeface="Calibri" panose="020F0502020204030204"/>
              </a:rPr>
              <a:t>Complexity of patients is the same. </a:t>
            </a:r>
            <a:r>
              <a:rPr lang="en-CA" sz="2400" dirty="0"/>
              <a:t>We have Tertiary Patients! </a:t>
            </a:r>
            <a:endParaRPr lang="en-CA" sz="2400" dirty="0">
              <a:latin typeface="Calibri" panose="020F0502020204030204"/>
            </a:endParaRPr>
          </a:p>
          <a:p>
            <a:pPr marL="742950" lvl="1" indent="-285750">
              <a:lnSpc>
                <a:spcPct val="150000"/>
              </a:lnSpc>
              <a:buClr>
                <a:srgbClr val="002060"/>
              </a:buClr>
              <a:buFont typeface="Calibri" panose="020F0502020204030204" pitchFamily="34" charset="0"/>
              <a:buChar char="•"/>
              <a:defRPr/>
            </a:pPr>
            <a:r>
              <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rPr>
              <a:t>Busiest ER </a:t>
            </a:r>
            <a:r>
              <a:rPr lang="en-CA" sz="2400" dirty="0">
                <a:solidFill>
                  <a:srgbClr val="3F3F3F"/>
                </a:solidFill>
                <a:latin typeface="Calibri" panose="020F0502020204030204"/>
              </a:rPr>
              <a:t>on VI by far at NRGH </a:t>
            </a:r>
          </a:p>
          <a:p>
            <a:pPr marL="742950" lvl="1" indent="-285750">
              <a:lnSpc>
                <a:spcPct val="150000"/>
              </a:lnSpc>
              <a:buClr>
                <a:srgbClr val="002060"/>
              </a:buClr>
              <a:buFont typeface="Calibri" panose="020F0502020204030204" pitchFamily="34" charset="0"/>
              <a:buChar char="•"/>
              <a:defRPr/>
            </a:pPr>
            <a:r>
              <a:rPr lang="en-CA" sz="2400" dirty="0">
                <a:solidFill>
                  <a:srgbClr val="FF0000"/>
                </a:solidFill>
              </a:rPr>
              <a:t>Serve many vulnerable populations, 80% of First Nations, who are often remote.</a:t>
            </a:r>
            <a:r>
              <a:rPr lang="en-CA" sz="2400" dirty="0"/>
              <a:t> </a:t>
            </a:r>
          </a:p>
          <a:p>
            <a:pPr marL="742950" lvl="1" indent="-285750">
              <a:lnSpc>
                <a:spcPct val="150000"/>
              </a:lnSpc>
              <a:buClr>
                <a:srgbClr val="002060"/>
              </a:buClr>
              <a:buFont typeface="Calibri" panose="020F0502020204030204" pitchFamily="34" charset="0"/>
              <a:buChar char="•"/>
              <a:defRPr/>
            </a:pPr>
            <a:r>
              <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rPr>
              <a:t>Acute care demands will increase in C</a:t>
            </a:r>
            <a:r>
              <a:rPr lang="en-CA" sz="2400" dirty="0">
                <a:solidFill>
                  <a:srgbClr val="3F3F3F"/>
                </a:solidFill>
                <a:latin typeface="Calibri" panose="020F0502020204030204"/>
              </a:rPr>
              <a:t>I/NI! </a:t>
            </a:r>
            <a:endParaRPr kumimoji="0" lang="en-CA" sz="2400" b="0" i="0"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E8D98E3-518C-4AD5-93B1-BC9C6D6ED12F}"/>
              </a:ext>
            </a:extLst>
          </p:cNvPr>
          <p:cNvSpPr>
            <a:spLocks noGrp="1"/>
          </p:cNvSpPr>
          <p:nvPr>
            <p:ph type="sldNum" sz="quarter" idx="15"/>
          </p:nvPr>
        </p:nvSpPr>
        <p:spPr/>
        <p:txBody>
          <a:bodyPr/>
          <a:lstStyle/>
          <a:p>
            <a:fld id="{8699F50C-BE38-4BD0-BA84-9B090E1F2B9B}" type="slidenum">
              <a:rPr lang="en-US" smtClean="0"/>
              <a:pPr/>
              <a:t>3</a:t>
            </a:fld>
            <a:endParaRPr lang="en-US" dirty="0"/>
          </a:p>
        </p:txBody>
      </p:sp>
    </p:spTree>
    <p:extLst>
      <p:ext uri="{BB962C8B-B14F-4D97-AF65-F5344CB8AC3E}">
        <p14:creationId xmlns:p14="http://schemas.microsoft.com/office/powerpoint/2010/main" val="177668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3A7778-94C2-46A6-908B-E29115B72C8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74" b="5474"/>
          <a:stretch>
            <a:fillRect/>
          </a:stretch>
        </p:blipFill>
        <p:spPr>
          <a:xfrm>
            <a:off x="470739" y="1297878"/>
            <a:ext cx="10230113" cy="5182669"/>
          </a:xfrm>
        </p:spPr>
      </p:pic>
      <p:sp>
        <p:nvSpPr>
          <p:cNvPr id="3" name="Title 2">
            <a:extLst>
              <a:ext uri="{FF2B5EF4-FFF2-40B4-BE49-F238E27FC236}">
                <a16:creationId xmlns:a16="http://schemas.microsoft.com/office/drawing/2014/main" id="{C5CE743C-2CAD-4FCF-B91D-4ECBBE9C2326}"/>
              </a:ext>
            </a:extLst>
          </p:cNvPr>
          <p:cNvSpPr>
            <a:spLocks noGrp="1"/>
          </p:cNvSpPr>
          <p:nvPr>
            <p:ph type="title"/>
          </p:nvPr>
        </p:nvSpPr>
        <p:spPr>
          <a:xfrm>
            <a:off x="470739" y="377453"/>
            <a:ext cx="10230113" cy="939798"/>
          </a:xfrm>
        </p:spPr>
        <p:txBody>
          <a:bodyPr>
            <a:normAutofit/>
          </a:bodyPr>
          <a:lstStyle/>
          <a:p>
            <a:r>
              <a:rPr lang="en-US" b="0" dirty="0">
                <a:solidFill>
                  <a:schemeClr val="accent6"/>
                </a:solidFill>
              </a:rPr>
              <a:t>5 Year Plan for a Full Service Hospital for up Island </a:t>
            </a:r>
            <a:endParaRPr lang="en-CA" dirty="0"/>
          </a:p>
        </p:txBody>
      </p:sp>
      <p:sp>
        <p:nvSpPr>
          <p:cNvPr id="5" name="Slide Number Placeholder 4">
            <a:extLst>
              <a:ext uri="{FF2B5EF4-FFF2-40B4-BE49-F238E27FC236}">
                <a16:creationId xmlns:a16="http://schemas.microsoft.com/office/drawing/2014/main" id="{834092E0-782C-48A9-95EC-9951072A175E}"/>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221488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1"/>
            <a:ext cx="11473542" cy="580655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655898" y="517614"/>
            <a:ext cx="11176873" cy="518764"/>
          </a:xfrm>
          <a:noFill/>
        </p:spPr>
        <p:txBody>
          <a:bodyPr>
            <a:normAutofit fontScale="90000"/>
          </a:bodyPr>
          <a:lstStyle/>
          <a:p>
            <a:r>
              <a:rPr lang="en-US" dirty="0">
                <a:solidFill>
                  <a:schemeClr val="accent6"/>
                </a:solidFill>
              </a:rPr>
              <a:t>Top 10 </a:t>
            </a:r>
            <a:r>
              <a:rPr lang="en-US" b="0" dirty="0">
                <a:solidFill>
                  <a:schemeClr val="accent6"/>
                </a:solidFill>
              </a:rPr>
              <a:t>Priorities from the 5 Year Services Plan  – </a:t>
            </a:r>
            <a:r>
              <a:rPr lang="en-US" b="0" dirty="0"/>
              <a:t>MSA/LMAC</a:t>
            </a:r>
          </a:p>
        </p:txBody>
      </p:sp>
      <p:sp>
        <p:nvSpPr>
          <p:cNvPr id="7" name="TextBox 6">
            <a:extLst>
              <a:ext uri="{FF2B5EF4-FFF2-40B4-BE49-F238E27FC236}">
                <a16:creationId xmlns:a16="http://schemas.microsoft.com/office/drawing/2014/main" id="{A4330F23-ED2D-4077-A425-E795FF423E72}"/>
              </a:ext>
            </a:extLst>
          </p:cNvPr>
          <p:cNvSpPr txBox="1"/>
          <p:nvPr/>
        </p:nvSpPr>
        <p:spPr>
          <a:xfrm>
            <a:off x="791648" y="1036377"/>
            <a:ext cx="10355322" cy="5727850"/>
          </a:xfrm>
          <a:prstGeom prst="rect">
            <a:avLst/>
          </a:prstGeom>
          <a:noFill/>
        </p:spPr>
        <p:txBody>
          <a:bodyPr wrap="square" rtlCol="0">
            <a:spAutoFit/>
          </a:bodyPr>
          <a:lstStyle/>
          <a:p>
            <a:pPr lvl="1">
              <a:buClr>
                <a:srgbClr val="002060"/>
              </a:buClr>
              <a:defRPr/>
            </a:pPr>
            <a:endParaRPr kumimoji="0" lang="en-CA" sz="160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endParaRPr>
          </a:p>
          <a:p>
            <a:pPr lvl="1">
              <a:buClr>
                <a:srgbClr val="002060"/>
              </a:buClr>
              <a:defRPr/>
            </a:pPr>
            <a:endParaRPr kumimoji="0" lang="en-CA" sz="1600" i="0" u="none" strike="noStrike" kern="1200" cap="none" spc="0" normalizeH="0" baseline="0" noProof="0" dirty="0">
              <a:ln>
                <a:noFill/>
              </a:ln>
              <a:effectLst/>
              <a:uLnTx/>
              <a:uFillTx/>
              <a:latin typeface="Calibri" panose="020F0502020204030204"/>
              <a:ea typeface="+mn-ea"/>
              <a:cs typeface="+mn-cs"/>
            </a:endParaRPr>
          </a:p>
          <a:p>
            <a:pPr lvl="1">
              <a:buClr>
                <a:srgbClr val="002060"/>
              </a:buClr>
              <a:defRPr/>
            </a:pPr>
            <a:r>
              <a:rPr lang="en-CA" sz="2000" b="1" dirty="0"/>
              <a:t>1.    Improve Culture and Relationships with IH administration.</a:t>
            </a:r>
          </a:p>
          <a:p>
            <a:pPr lvl="1">
              <a:buClr>
                <a:srgbClr val="002060"/>
              </a:buClr>
              <a:defRPr/>
            </a:pPr>
            <a:endParaRPr lang="en-CA" sz="2000" dirty="0">
              <a:latin typeface="Calibri" panose="020F0502020204030204"/>
            </a:endParaRPr>
          </a:p>
          <a:p>
            <a:pPr lvl="1">
              <a:buClr>
                <a:srgbClr val="002060"/>
              </a:buClr>
              <a:defRPr/>
            </a:pPr>
            <a:r>
              <a:rPr kumimoji="0" lang="en-CA" sz="2000" b="1" i="0" u="none" strike="noStrike" kern="1200" cap="none" spc="0" normalizeH="0" baseline="0" noProof="0" dirty="0">
                <a:ln>
                  <a:noFill/>
                </a:ln>
                <a:effectLst/>
                <a:uLnTx/>
                <a:uFillTx/>
                <a:latin typeface="Calibri" panose="020F0502020204030204"/>
                <a:ea typeface="+mn-ea"/>
                <a:cs typeface="+mn-cs"/>
              </a:rPr>
              <a:t>2.	More Appropriate Care for Critically Ill at NRGH.</a:t>
            </a:r>
            <a:r>
              <a:rPr lang="en-CA" sz="2000" dirty="0">
                <a:latin typeface="Calibri" panose="020F0502020204030204"/>
              </a:rPr>
              <a:t> </a:t>
            </a:r>
            <a:r>
              <a:rPr lang="en-CA" sz="2000" b="1" dirty="0">
                <a:latin typeface="Calibri" panose="020F0502020204030204"/>
              </a:rPr>
              <a:t>A</a:t>
            </a:r>
            <a:r>
              <a:rPr kumimoji="0" lang="en-CA" sz="2000" b="1" i="0" u="none" strike="noStrike" kern="1200" cap="none" spc="0" normalizeH="0" baseline="0" noProof="0" dirty="0">
                <a:ln>
                  <a:noFill/>
                </a:ln>
                <a:effectLst/>
                <a:uLnTx/>
                <a:uFillTx/>
                <a:latin typeface="Calibri" panose="020F0502020204030204"/>
                <a:ea typeface="+mn-ea"/>
                <a:cs typeface="+mn-cs"/>
              </a:rPr>
              <a:t>ccess to General Internal Medicine    	and Medical Sub Specialist Programs – Recent progress. - </a:t>
            </a:r>
            <a:r>
              <a:rPr kumimoji="0" lang="en-CA" sz="2000" b="1" i="0" u="none" strike="noStrike" kern="1200" cap="none" spc="0" normalizeH="0" baseline="0" noProof="0" dirty="0">
                <a:ln>
                  <a:noFill/>
                </a:ln>
                <a:solidFill>
                  <a:srgbClr val="FF0000"/>
                </a:solidFill>
                <a:effectLst/>
                <a:uLnTx/>
                <a:uFillTx/>
                <a:latin typeface="Calibri" panose="020F0502020204030204"/>
                <a:ea typeface="+mn-ea"/>
                <a:cs typeface="+mn-cs"/>
              </a:rPr>
              <a:t>Not in Cardiology.</a:t>
            </a:r>
          </a:p>
          <a:p>
            <a:pPr lvl="1">
              <a:buClr>
                <a:srgbClr val="002060"/>
              </a:buClr>
              <a:defRPr/>
            </a:pPr>
            <a:endParaRPr lang="en-CA" sz="2000" dirty="0">
              <a:solidFill>
                <a:schemeClr val="tx1">
                  <a:lumMod val="50000"/>
                </a:schemeClr>
              </a:solidFill>
              <a:latin typeface="Calibri" panose="020F0502020204030204"/>
            </a:endParaRPr>
          </a:p>
          <a:p>
            <a:pPr lvl="1">
              <a:buClr>
                <a:srgbClr val="002060"/>
              </a:buClr>
              <a:defRPr/>
            </a:pPr>
            <a:r>
              <a:rPr kumimoji="0" lang="en-CA" sz="2000" b="1" i="0" u="none" strike="noStrike" kern="1200" cap="none" spc="0" normalizeH="0" baseline="0" noProof="0" dirty="0">
                <a:ln>
                  <a:noFill/>
                </a:ln>
                <a:effectLst/>
                <a:uLnTx/>
                <a:uFillTx/>
                <a:latin typeface="Calibri" panose="020F0502020204030204"/>
                <a:ea typeface="+mn-ea"/>
                <a:cs typeface="+mn-cs"/>
              </a:rPr>
              <a:t>3.     </a:t>
            </a:r>
            <a:r>
              <a:rPr lang="en-CA" sz="2000" b="1" dirty="0">
                <a:latin typeface="Calibri" panose="020F0502020204030204"/>
              </a:rPr>
              <a:t>More approp</a:t>
            </a:r>
            <a:r>
              <a:rPr kumimoji="0" lang="en-CA" sz="2000" b="1" i="0" u="none" strike="noStrike" kern="1200" cap="none" spc="0" normalizeH="0" baseline="0" noProof="0" dirty="0">
                <a:ln>
                  <a:noFill/>
                </a:ln>
                <a:effectLst/>
                <a:uLnTx/>
                <a:uFillTx/>
                <a:latin typeface="Calibri" panose="020F0502020204030204"/>
                <a:ea typeface="+mn-ea"/>
                <a:cs typeface="+mn-cs"/>
              </a:rPr>
              <a:t>riate Care for Pediatric</a:t>
            </a:r>
            <a:r>
              <a:rPr lang="en-CA" sz="2000" b="1" dirty="0">
                <a:latin typeface="Calibri" panose="020F0502020204030204"/>
              </a:rPr>
              <a:t> &amp; </a:t>
            </a:r>
            <a:r>
              <a:rPr kumimoji="0" lang="en-CA" sz="2000" b="1" i="0" u="none" strike="noStrike" kern="1200" cap="none" spc="0" normalizeH="0" baseline="0" noProof="0" dirty="0">
                <a:ln>
                  <a:noFill/>
                </a:ln>
                <a:effectLst/>
                <a:uLnTx/>
                <a:uFillTx/>
                <a:latin typeface="Calibri" panose="020F0502020204030204"/>
                <a:ea typeface="+mn-ea"/>
                <a:cs typeface="+mn-cs"/>
              </a:rPr>
              <a:t>Adult Mental Health Patients – </a:t>
            </a:r>
            <a:r>
              <a:rPr kumimoji="0" lang="en-CA" sz="2000" b="1" i="0" u="none" strike="noStrike" kern="1200" cap="none" spc="0" normalizeH="0" baseline="0" noProof="0" dirty="0">
                <a:ln>
                  <a:noFill/>
                </a:ln>
                <a:solidFill>
                  <a:srgbClr val="FF0000"/>
                </a:solidFill>
                <a:effectLst/>
                <a:uLnTx/>
                <a:uFillTx/>
                <a:latin typeface="Calibri" panose="020F0502020204030204"/>
                <a:ea typeface="+mn-ea"/>
                <a:cs typeface="+mn-cs"/>
              </a:rPr>
              <a:t>Recent progress</a:t>
            </a:r>
            <a:r>
              <a:rPr lang="en-CA" sz="2000" b="1" dirty="0">
                <a:solidFill>
                  <a:srgbClr val="FF0000"/>
                </a:solidFill>
                <a:latin typeface="Calibri" panose="020F0502020204030204"/>
              </a:rPr>
              <a:t>.</a:t>
            </a:r>
          </a:p>
          <a:p>
            <a:pPr lvl="1">
              <a:buClr>
                <a:srgbClr val="002060"/>
              </a:buClr>
              <a:defRPr/>
            </a:pPr>
            <a:endParaRPr kumimoji="0" lang="en-CA" sz="200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endParaRPr>
          </a:p>
          <a:p>
            <a:pPr marL="800100" lvl="1" indent="-342900">
              <a:buClr>
                <a:srgbClr val="002060"/>
              </a:buClr>
              <a:buAutoNum type="arabicPeriod" startAt="4"/>
              <a:defRPr/>
            </a:pPr>
            <a:r>
              <a:rPr lang="en-CA" sz="2000" b="1" dirty="0">
                <a:solidFill>
                  <a:schemeClr val="tx1">
                    <a:lumMod val="50000"/>
                  </a:schemeClr>
                </a:solidFill>
                <a:latin typeface="Calibri" panose="020F0502020204030204"/>
              </a:rPr>
              <a:t>   Meet Growing Demand for Cancer Care Services on VI. </a:t>
            </a:r>
            <a:r>
              <a:rPr lang="en-CA" sz="2000" b="1" dirty="0">
                <a:solidFill>
                  <a:srgbClr val="FF0000"/>
                </a:solidFill>
                <a:latin typeface="Calibri" panose="020F0502020204030204"/>
              </a:rPr>
              <a:t>Promised by Premier! Letter.</a:t>
            </a:r>
          </a:p>
          <a:p>
            <a:pPr lvl="1">
              <a:buClr>
                <a:srgbClr val="002060"/>
              </a:buClr>
              <a:defRPr/>
            </a:pPr>
            <a:endParaRPr lang="en-CA" sz="1600" dirty="0">
              <a:solidFill>
                <a:schemeClr val="tx1">
                  <a:lumMod val="50000"/>
                </a:schemeClr>
              </a:solidFill>
              <a:latin typeface="Calibri" panose="020F0502020204030204"/>
            </a:endParaRPr>
          </a:p>
          <a:p>
            <a:pPr lvl="1">
              <a:buClr>
                <a:srgbClr val="002060"/>
              </a:buClr>
              <a:defRPr/>
            </a:pPr>
            <a:endParaRPr lang="en-CA" sz="1600" dirty="0">
              <a:solidFill>
                <a:schemeClr val="tx1">
                  <a:lumMod val="50000"/>
                </a:schemeClr>
              </a:solidFill>
              <a:latin typeface="Calibri" panose="020F0502020204030204"/>
            </a:endParaRPr>
          </a:p>
          <a:p>
            <a:pPr lvl="1">
              <a:buClr>
                <a:srgbClr val="002060"/>
              </a:buClr>
              <a:defRPr/>
            </a:pPr>
            <a:r>
              <a:rPr lang="en-CA" sz="1600" dirty="0">
                <a:solidFill>
                  <a:schemeClr val="tx1">
                    <a:lumMod val="50000"/>
                  </a:schemeClr>
                </a:solidFill>
                <a:latin typeface="Calibri" panose="020F0502020204030204"/>
              </a:rPr>
              <a:t>5.	</a:t>
            </a:r>
            <a:r>
              <a:rPr lang="en-CA" sz="1600" dirty="0">
                <a:solidFill>
                  <a:schemeClr val="tx1">
                    <a:lumMod val="50000"/>
                  </a:schemeClr>
                </a:solidFill>
              </a:rPr>
              <a:t>Improve Access to Existing Surgical Services/New Services/Wound Care.</a:t>
            </a:r>
            <a:endParaRPr lang="en-CA" sz="1500" dirty="0">
              <a:solidFill>
                <a:schemeClr val="tx1">
                  <a:lumMod val="50000"/>
                </a:schemeClr>
              </a:solidFill>
            </a:endParaRPr>
          </a:p>
          <a:p>
            <a:pPr lvl="1">
              <a:buClr>
                <a:srgbClr val="002060"/>
              </a:buClr>
              <a:defRPr/>
            </a:pPr>
            <a:r>
              <a:rPr lang="en-CA" sz="1500" dirty="0">
                <a:solidFill>
                  <a:schemeClr val="tx1">
                    <a:lumMod val="50000"/>
                  </a:schemeClr>
                </a:solidFill>
              </a:rPr>
              <a:t>6. 	Expand Access to Rehabilitation Services at NRGH and Other Nearby Sites</a:t>
            </a:r>
          </a:p>
          <a:p>
            <a:pPr lvl="1">
              <a:buClr>
                <a:srgbClr val="002060"/>
              </a:buClr>
              <a:defRPr/>
            </a:pPr>
            <a:r>
              <a:rPr lang="en-CA" sz="1500" dirty="0">
                <a:solidFill>
                  <a:schemeClr val="tx1">
                    <a:lumMod val="50000"/>
                  </a:schemeClr>
                </a:solidFill>
              </a:rPr>
              <a:t>7. 	Better meet the needs of End of Life Patients</a:t>
            </a:r>
          </a:p>
          <a:p>
            <a:pPr lvl="1">
              <a:buClr>
                <a:srgbClr val="002060"/>
              </a:buClr>
              <a:defRPr/>
            </a:pPr>
            <a:r>
              <a:rPr lang="en-CA" sz="1500" dirty="0">
                <a:solidFill>
                  <a:schemeClr val="tx1">
                    <a:lumMod val="50000"/>
                  </a:schemeClr>
                </a:solidFill>
              </a:rPr>
              <a:t>8. 	Strengthen Supports for Patients who use Substances</a:t>
            </a:r>
          </a:p>
          <a:p>
            <a:pPr lvl="1">
              <a:buClr>
                <a:srgbClr val="002060"/>
              </a:buClr>
              <a:defRPr/>
            </a:pPr>
            <a:r>
              <a:rPr lang="en-CA" sz="1500" dirty="0">
                <a:solidFill>
                  <a:schemeClr val="tx1">
                    <a:lumMod val="50000"/>
                  </a:schemeClr>
                </a:solidFill>
              </a:rPr>
              <a:t>9.	Increase Local Access to Renal Services and necessary supports</a:t>
            </a:r>
          </a:p>
          <a:p>
            <a:pPr lvl="1">
              <a:buClr>
                <a:srgbClr val="002060"/>
              </a:buClr>
              <a:defRPr/>
            </a:pPr>
            <a:r>
              <a:rPr lang="en-CA" sz="1500" dirty="0">
                <a:solidFill>
                  <a:schemeClr val="tx1">
                    <a:lumMod val="50000"/>
                  </a:schemeClr>
                </a:solidFill>
              </a:rPr>
              <a:t>10. 	Improve Timely Access to Proceduralists at NRGH</a:t>
            </a:r>
            <a:endParaRPr lang="en-CA" sz="1500" b="1" dirty="0">
              <a:solidFill>
                <a:schemeClr val="tx1">
                  <a:lumMod val="50000"/>
                </a:schemeClr>
              </a:solidFill>
            </a:endParaRPr>
          </a:p>
          <a:p>
            <a:pPr lvl="1">
              <a:lnSpc>
                <a:spcPct val="150000"/>
              </a:lnSpc>
              <a:buClr>
                <a:srgbClr val="002060"/>
              </a:buClr>
              <a:defRPr/>
            </a:pPr>
            <a:endParaRPr lang="en-CA" b="1" dirty="0">
              <a:solidFill>
                <a:srgbClr val="002060"/>
              </a:solidFill>
              <a:latin typeface="Calibri" panose="020F0502020204030204"/>
            </a:endParaRPr>
          </a:p>
          <a:p>
            <a:pPr lvl="1">
              <a:lnSpc>
                <a:spcPct val="150000"/>
              </a:lnSpc>
              <a:buClr>
                <a:srgbClr val="002060"/>
              </a:buClr>
              <a:defRPr/>
            </a:pPr>
            <a:endParaRPr kumimoji="0" lang="en-CA"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FF7530-E82F-4958-B231-5A026CA9B0D6}"/>
              </a:ext>
            </a:extLst>
          </p:cNvPr>
          <p:cNvSpPr>
            <a:spLocks noGrp="1"/>
          </p:cNvSpPr>
          <p:nvPr>
            <p:ph type="sldNum" sz="quarter" idx="15"/>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63764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266451" y="136525"/>
            <a:ext cx="11925549" cy="865316"/>
          </a:xfrm>
          <a:noFill/>
        </p:spPr>
        <p:txBody>
          <a:bodyPr>
            <a:normAutofit fontScale="90000"/>
          </a:bodyPr>
          <a:lstStyle/>
          <a:p>
            <a:r>
              <a:rPr lang="en-US" dirty="0">
                <a:solidFill>
                  <a:schemeClr val="accent6"/>
                </a:solidFill>
              </a:rPr>
              <a:t/>
            </a:r>
            <a:br>
              <a:rPr lang="en-US" dirty="0">
                <a:solidFill>
                  <a:schemeClr val="accent6"/>
                </a:solidFill>
              </a:rPr>
            </a:br>
            <a:r>
              <a:rPr lang="en-US" dirty="0">
                <a:solidFill>
                  <a:schemeClr val="accent6"/>
                </a:solidFill>
              </a:rPr>
              <a:t/>
            </a:r>
            <a:br>
              <a:rPr lang="en-US" dirty="0">
                <a:solidFill>
                  <a:schemeClr val="accent6"/>
                </a:solidFill>
              </a:rPr>
            </a:br>
            <a:r>
              <a:rPr lang="en-US" dirty="0">
                <a:solidFill>
                  <a:schemeClr val="accent6"/>
                </a:solidFill>
              </a:rPr>
              <a:t/>
            </a:r>
            <a:br>
              <a:rPr lang="en-US" dirty="0">
                <a:solidFill>
                  <a:schemeClr val="accent6"/>
                </a:solidFill>
              </a:rPr>
            </a:br>
            <a:r>
              <a:rPr lang="en-US" sz="3100" dirty="0">
                <a:solidFill>
                  <a:schemeClr val="accent6"/>
                </a:solidFill>
              </a:rPr>
              <a:t>Success Working with IHA/MOH – Critical Care &amp; Medical Specialists</a:t>
            </a:r>
            <a:r>
              <a:rPr lang="en-US" dirty="0">
                <a:solidFill>
                  <a:srgbClr val="FF0000"/>
                </a:solidFill>
              </a:rPr>
              <a:t/>
            </a:r>
            <a:br>
              <a:rPr lang="en-US" dirty="0">
                <a:solidFill>
                  <a:srgbClr val="FF0000"/>
                </a:solidFill>
              </a:rPr>
            </a:br>
            <a:r>
              <a:rPr lang="en-US" dirty="0">
                <a:solidFill>
                  <a:schemeClr val="accent6"/>
                </a:solidFill>
              </a:rPr>
              <a:t/>
            </a:r>
            <a:br>
              <a:rPr lang="en-US" dirty="0">
                <a:solidFill>
                  <a:schemeClr val="accent6"/>
                </a:solidFill>
              </a:rPr>
            </a:br>
            <a:r>
              <a:rPr lang="en-US" dirty="0">
                <a:solidFill>
                  <a:srgbClr val="FF0000"/>
                </a:solidFill>
              </a:rPr>
              <a:t/>
            </a:r>
            <a:br>
              <a:rPr lang="en-US" dirty="0">
                <a:solidFill>
                  <a:srgbClr val="FF0000"/>
                </a:solidFill>
              </a:rPr>
            </a:br>
            <a:endParaRPr lang="en-US" b="0" dirty="0">
              <a:solidFill>
                <a:schemeClr val="accent6"/>
              </a:solidFill>
            </a:endParaRPr>
          </a:p>
        </p:txBody>
      </p:sp>
      <p:sp>
        <p:nvSpPr>
          <p:cNvPr id="6" name="TextBox 5">
            <a:extLst>
              <a:ext uri="{FF2B5EF4-FFF2-40B4-BE49-F238E27FC236}">
                <a16:creationId xmlns:a16="http://schemas.microsoft.com/office/drawing/2014/main" id="{7B518A10-AB23-4F57-911F-18BEBC6D1182}"/>
              </a:ext>
            </a:extLst>
          </p:cNvPr>
          <p:cNvSpPr txBox="1"/>
          <p:nvPr/>
        </p:nvSpPr>
        <p:spPr>
          <a:xfrm>
            <a:off x="0" y="562629"/>
            <a:ext cx="12417911" cy="6924973"/>
          </a:xfrm>
          <a:prstGeom prst="rect">
            <a:avLst/>
          </a:prstGeom>
          <a:noFill/>
        </p:spPr>
        <p:txBody>
          <a:bodyPr wrap="square" rtlCol="0">
            <a:spAutoFit/>
          </a:bodyPr>
          <a:lstStyle/>
          <a:p>
            <a:pPr lvl="2">
              <a:buClr>
                <a:srgbClr val="014067"/>
              </a:buClr>
              <a:defRPr/>
            </a:pPr>
            <a:endParaRPr lang="en-US" sz="2400" b="1" dirty="0">
              <a:solidFill>
                <a:srgbClr val="FF0000"/>
              </a:solidFill>
            </a:endParaRPr>
          </a:p>
          <a:p>
            <a:pPr marL="742950" lvl="1" indent="-285750">
              <a:buClr>
                <a:srgbClr val="014067"/>
              </a:buClr>
              <a:buFont typeface="Wingdings" panose="05000000000000000000" pitchFamily="2" charset="2"/>
              <a:buChar char="Ø"/>
              <a:defRPr/>
            </a:pPr>
            <a:r>
              <a:rPr lang="en-US" sz="2400" b="1" dirty="0"/>
              <a:t>1. </a:t>
            </a:r>
            <a:r>
              <a:rPr lang="en-US" sz="2400" b="1" dirty="0">
                <a:solidFill>
                  <a:srgbClr val="FF0000"/>
                </a:solidFill>
              </a:rPr>
              <a:t>Critical Care Beds </a:t>
            </a:r>
            <a:r>
              <a:rPr lang="en-US" sz="2400" b="1" dirty="0"/>
              <a:t>– ICU/HAU – </a:t>
            </a:r>
            <a:r>
              <a:rPr lang="en-US" sz="2400" b="1" dirty="0">
                <a:solidFill>
                  <a:srgbClr val="FF0000"/>
                </a:solidFill>
              </a:rPr>
              <a:t>24</a:t>
            </a:r>
            <a:r>
              <a:rPr lang="en-US" sz="2400" b="1" dirty="0"/>
              <a:t> Beds  CMCU – </a:t>
            </a:r>
            <a:r>
              <a:rPr lang="en-US" sz="2400" b="1" dirty="0">
                <a:solidFill>
                  <a:srgbClr val="FF0000"/>
                </a:solidFill>
              </a:rPr>
              <a:t>12</a:t>
            </a:r>
            <a:r>
              <a:rPr lang="en-US" sz="2400" b="1" dirty="0"/>
              <a:t> Beds - </a:t>
            </a:r>
            <a:r>
              <a:rPr lang="en-US" sz="2400" b="1" dirty="0">
                <a:solidFill>
                  <a:srgbClr val="FF0000"/>
                </a:solidFill>
              </a:rPr>
              <a:t>More</a:t>
            </a:r>
            <a:r>
              <a:rPr lang="en-US" sz="2400" b="1" dirty="0"/>
              <a:t> Docs</a:t>
            </a:r>
          </a:p>
          <a:p>
            <a:pPr marL="742950" lvl="1" indent="-285750">
              <a:buClr>
                <a:srgbClr val="014067"/>
              </a:buClr>
              <a:buFont typeface="Wingdings" panose="05000000000000000000" pitchFamily="2" charset="2"/>
              <a:buChar char="Ø"/>
              <a:defRPr/>
            </a:pPr>
            <a:r>
              <a:rPr lang="en-US" sz="2400" b="1" dirty="0"/>
              <a:t>2.</a:t>
            </a:r>
            <a:r>
              <a:rPr lang="en-US" sz="2400" b="1" dirty="0">
                <a:solidFill>
                  <a:srgbClr val="FF0000"/>
                </a:solidFill>
              </a:rPr>
              <a:t> Neurology Program </a:t>
            </a:r>
            <a:r>
              <a:rPr lang="en-US" sz="2400" b="1" dirty="0"/>
              <a:t>- 5 Neurologists - July 2021.</a:t>
            </a:r>
            <a:endParaRPr lang="en-US" sz="2400" b="1" dirty="0">
              <a:solidFill>
                <a:srgbClr val="FF0000"/>
              </a:solidFill>
            </a:endParaRPr>
          </a:p>
          <a:p>
            <a:pPr marL="742950" lvl="1" indent="-285750">
              <a:buClr>
                <a:srgbClr val="014067"/>
              </a:buClr>
              <a:buFont typeface="Wingdings" panose="05000000000000000000" pitchFamily="2" charset="2"/>
              <a:buChar char="Ø"/>
              <a:defRPr/>
            </a:pPr>
            <a:r>
              <a:rPr lang="en-US" sz="2400" b="1" dirty="0"/>
              <a:t>3. </a:t>
            </a:r>
            <a:r>
              <a:rPr lang="en-US" sz="2400" b="1" dirty="0">
                <a:solidFill>
                  <a:srgbClr val="FF0000"/>
                </a:solidFill>
              </a:rPr>
              <a:t>Gastroenterology Program </a:t>
            </a:r>
            <a:r>
              <a:rPr lang="en-US" sz="2400" b="1" dirty="0"/>
              <a:t>– Endoscopy suite – Hiring Gastroenterologists</a:t>
            </a:r>
          </a:p>
          <a:p>
            <a:pPr marL="742950" lvl="1" indent="-285750">
              <a:buClr>
                <a:srgbClr val="014067"/>
              </a:buClr>
              <a:buFont typeface="Wingdings" panose="05000000000000000000" pitchFamily="2" charset="2"/>
              <a:buChar char="Ø"/>
              <a:defRPr/>
            </a:pPr>
            <a:r>
              <a:rPr lang="en-US" sz="2400" b="1" dirty="0"/>
              <a:t>4. </a:t>
            </a:r>
            <a:r>
              <a:rPr lang="en-US" sz="2400" b="1" dirty="0">
                <a:solidFill>
                  <a:srgbClr val="FF0000"/>
                </a:solidFill>
              </a:rPr>
              <a:t>Infectious disease </a:t>
            </a:r>
            <a:r>
              <a:rPr lang="en-US" sz="2400" b="1" dirty="0"/>
              <a:t>– 2 new specialists (3).</a:t>
            </a:r>
          </a:p>
          <a:p>
            <a:pPr marL="742950" lvl="1" indent="-285750">
              <a:buClr>
                <a:srgbClr val="014067"/>
              </a:buClr>
              <a:buFont typeface="Wingdings" panose="05000000000000000000" pitchFamily="2" charset="2"/>
              <a:buChar char="Ø"/>
              <a:defRPr/>
            </a:pPr>
            <a:r>
              <a:rPr lang="en-US" sz="2400" b="1" dirty="0"/>
              <a:t>5. </a:t>
            </a:r>
            <a:r>
              <a:rPr lang="en-US" sz="2400" b="1" dirty="0">
                <a:solidFill>
                  <a:srgbClr val="FF0000"/>
                </a:solidFill>
              </a:rPr>
              <a:t>Rehabilitation medicine </a:t>
            </a:r>
            <a:r>
              <a:rPr lang="en-US" sz="2400" b="1" dirty="0"/>
              <a:t>– 2 new specialists (4). </a:t>
            </a:r>
          </a:p>
          <a:p>
            <a:pPr marL="742950" lvl="1" indent="-285750">
              <a:buClr>
                <a:srgbClr val="014067"/>
              </a:buClr>
              <a:buFont typeface="Wingdings" panose="05000000000000000000" pitchFamily="2" charset="2"/>
              <a:buChar char="Ø"/>
              <a:defRPr/>
            </a:pPr>
            <a:r>
              <a:rPr lang="en-US" sz="2400" b="1" dirty="0"/>
              <a:t>Gaps in other medical subspecialties remain but: </a:t>
            </a:r>
          </a:p>
          <a:p>
            <a:pPr marL="742950" lvl="1" indent="-285750">
              <a:buClr>
                <a:srgbClr val="014067"/>
              </a:buClr>
              <a:buFont typeface="Wingdings" panose="05000000000000000000" pitchFamily="2" charset="2"/>
              <a:buChar char="Ø"/>
              <a:defRPr/>
            </a:pPr>
            <a:endParaRPr lang="en-US" sz="2400" b="1" dirty="0"/>
          </a:p>
          <a:p>
            <a:pPr marL="742950" lvl="1" indent="-285750">
              <a:buClr>
                <a:srgbClr val="014067"/>
              </a:buClr>
              <a:buFont typeface="Wingdings" panose="05000000000000000000" pitchFamily="2" charset="2"/>
              <a:buChar char="Ø"/>
              <a:defRPr/>
            </a:pPr>
            <a:r>
              <a:rPr lang="en-US" sz="2400" b="1" dirty="0">
                <a:solidFill>
                  <a:srgbClr val="FF0000"/>
                </a:solidFill>
              </a:rPr>
              <a:t>*Critical Care gap</a:t>
            </a:r>
            <a:r>
              <a:rPr lang="en-US" sz="2400" b="1" dirty="0"/>
              <a:t> </a:t>
            </a:r>
            <a:r>
              <a:rPr lang="en-US" sz="2400" b="1" dirty="0">
                <a:solidFill>
                  <a:srgbClr val="FF0000"/>
                </a:solidFill>
              </a:rPr>
              <a:t>left is Cardiac Services (non surgical) and a Catheterization Laboratory </a:t>
            </a:r>
          </a:p>
          <a:p>
            <a:pPr marL="1200150" lvl="2" indent="-285750">
              <a:buClr>
                <a:srgbClr val="014067"/>
              </a:buClr>
              <a:buFont typeface="Wingdings" panose="05000000000000000000" pitchFamily="2" charset="2"/>
              <a:buChar char="Ø"/>
              <a:defRPr/>
            </a:pPr>
            <a:r>
              <a:rPr lang="en-US" sz="2400" b="1" dirty="0"/>
              <a:t>Biggest care gap between CI/NI and SI, for the critically ill. Often Patients with heart attacks &amp; heart disease cannot get the care they need, when they need it.</a:t>
            </a:r>
          </a:p>
          <a:p>
            <a:pPr marL="1200150" lvl="2" indent="-285750">
              <a:buClr>
                <a:srgbClr val="014067"/>
              </a:buClr>
              <a:buFont typeface="Wingdings" panose="05000000000000000000" pitchFamily="2" charset="2"/>
              <a:buChar char="Ø"/>
              <a:defRPr/>
            </a:pPr>
            <a:r>
              <a:rPr lang="en-US" sz="2400" b="1" dirty="0"/>
              <a:t>More harm and poorer outcomes CI/NI.</a:t>
            </a:r>
          </a:p>
          <a:p>
            <a:pPr marL="1200150" lvl="2" indent="-285750">
              <a:buClr>
                <a:srgbClr val="014067"/>
              </a:buClr>
              <a:buFont typeface="Wingdings" panose="05000000000000000000" pitchFamily="2" charset="2"/>
              <a:buChar char="Ø"/>
              <a:defRPr/>
            </a:pPr>
            <a:r>
              <a:rPr lang="en-US" sz="2400" b="1" dirty="0"/>
              <a:t>Largest population we know of without a Cardiac Catheterization local lab.</a:t>
            </a:r>
          </a:p>
          <a:p>
            <a:pPr marL="1200150" lvl="2" indent="-285750">
              <a:buClr>
                <a:srgbClr val="014067"/>
              </a:buClr>
              <a:buFont typeface="Wingdings" panose="05000000000000000000" pitchFamily="2" charset="2"/>
              <a:buChar char="Ø"/>
              <a:defRPr/>
            </a:pPr>
            <a:r>
              <a:rPr lang="en-US" sz="2400" b="1" dirty="0"/>
              <a:t>Any population of &gt;350,000 needs a Catheterization Lab.</a:t>
            </a:r>
          </a:p>
          <a:p>
            <a:pPr marL="1200150" lvl="2" indent="-285750">
              <a:buClr>
                <a:srgbClr val="014067"/>
              </a:buClr>
              <a:buFont typeface="Wingdings" panose="05000000000000000000" pitchFamily="2" charset="2"/>
              <a:buChar char="Ø"/>
              <a:defRPr/>
            </a:pPr>
            <a:r>
              <a:rPr lang="en-US" sz="2400" b="1" dirty="0">
                <a:solidFill>
                  <a:srgbClr val="FF0000"/>
                </a:solidFill>
              </a:rPr>
              <a:t>*</a:t>
            </a:r>
            <a:r>
              <a:rPr lang="en-US" sz="2400" b="1" dirty="0"/>
              <a:t>2 standards of Cardiac Care on the island - One in SI and one in CI/NI</a:t>
            </a:r>
          </a:p>
          <a:p>
            <a:pPr lvl="1">
              <a:buClr>
                <a:srgbClr val="014067"/>
              </a:buClr>
              <a:defRPr/>
            </a:pPr>
            <a:endParaRPr lang="en-US" sz="2400" b="1" dirty="0">
              <a:solidFill>
                <a:schemeClr val="accent5">
                  <a:lumMod val="50000"/>
                </a:schemeClr>
              </a:solidFill>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000" b="1" i="0" u="none" strike="noStrike" kern="1200" cap="none" spc="0" normalizeH="0" baseline="0" noProof="0" dirty="0">
              <a:ln>
                <a:noFill/>
              </a:ln>
              <a:solidFill>
                <a:schemeClr val="accent6"/>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lang="en-US" sz="2000" b="1" dirty="0">
              <a:solidFill>
                <a:schemeClr val="accent6"/>
              </a:solidFill>
              <a:latin typeface="Calibri" panose="020F0502020204030204"/>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000" b="1"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6</a:t>
            </a:fld>
            <a:endParaRPr lang="en-US" dirty="0"/>
          </a:p>
        </p:txBody>
      </p:sp>
    </p:spTree>
    <p:extLst>
      <p:ext uri="{BB962C8B-B14F-4D97-AF65-F5344CB8AC3E}">
        <p14:creationId xmlns:p14="http://schemas.microsoft.com/office/powerpoint/2010/main" val="333391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18640"/>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318344" y="178839"/>
            <a:ext cx="10626823" cy="939798"/>
          </a:xfrm>
          <a:noFill/>
        </p:spPr>
        <p:txBody>
          <a:bodyPr>
            <a:normAutofit fontScale="90000"/>
          </a:bodyPr>
          <a:lstStyle/>
          <a:p>
            <a:r>
              <a:rPr lang="en-US" b="0" dirty="0"/>
              <a:t/>
            </a:r>
            <a:br>
              <a:rPr lang="en-US" b="0" dirty="0"/>
            </a:br>
            <a:r>
              <a:rPr lang="en-US" b="0" dirty="0"/>
              <a:t/>
            </a:r>
            <a:br>
              <a:rPr lang="en-US" b="0" dirty="0"/>
            </a:br>
            <a:r>
              <a:rPr lang="en-US" dirty="0"/>
              <a:t>Cardiology Services – Must  </a:t>
            </a:r>
            <a:r>
              <a:rPr lang="en-CA" dirty="0"/>
              <a:t>Work on  2 streams: </a:t>
            </a:r>
            <a:r>
              <a:rPr lang="en-CA" sz="4000" dirty="0"/>
              <a:t/>
            </a:r>
            <a:br>
              <a:rPr lang="en-CA" sz="4000" dirty="0"/>
            </a:br>
            <a:r>
              <a:rPr lang="en-US" b="0" dirty="0">
                <a:solidFill>
                  <a:schemeClr val="accent6"/>
                </a:solidFill>
              </a:rPr>
              <a:t/>
            </a:r>
            <a:br>
              <a:rPr lang="en-US" b="0" dirty="0">
                <a:solidFill>
                  <a:schemeClr val="accent6"/>
                </a:solidFill>
              </a:rPr>
            </a:br>
            <a:endParaRPr lang="en-US" b="0" dirty="0">
              <a:solidFill>
                <a:schemeClr val="accent6"/>
              </a:solidFill>
            </a:endParaRPr>
          </a:p>
        </p:txBody>
      </p:sp>
      <p:sp>
        <p:nvSpPr>
          <p:cNvPr id="6" name="TextBox 5">
            <a:extLst>
              <a:ext uri="{FF2B5EF4-FFF2-40B4-BE49-F238E27FC236}">
                <a16:creationId xmlns:a16="http://schemas.microsoft.com/office/drawing/2014/main" id="{7B518A10-AB23-4F57-911F-18BEBC6D1182}"/>
              </a:ext>
            </a:extLst>
          </p:cNvPr>
          <p:cNvSpPr txBox="1"/>
          <p:nvPr/>
        </p:nvSpPr>
        <p:spPr>
          <a:xfrm>
            <a:off x="709835" y="931866"/>
            <a:ext cx="10731445" cy="5586145"/>
          </a:xfrm>
          <a:prstGeom prst="rect">
            <a:avLst/>
          </a:prstGeom>
          <a:noFill/>
        </p:spPr>
        <p:txBody>
          <a:bodyPr wrap="square" rtlCol="0">
            <a:spAutoFit/>
          </a:bodyPr>
          <a:lstStyle/>
          <a:p>
            <a:pPr marL="342900" lvl="0" indent="-342900">
              <a:buAutoNum type="arabicPeriod"/>
            </a:pPr>
            <a:r>
              <a:rPr lang="en-CA" sz="1700" b="1" dirty="0"/>
              <a:t>Non Invasive NRGH Cardiology  – Long Overdue.</a:t>
            </a:r>
            <a:r>
              <a:rPr lang="en-CA" sz="1700" dirty="0"/>
              <a:t> </a:t>
            </a:r>
            <a:r>
              <a:rPr lang="en-CA" sz="1700" b="1" dirty="0"/>
              <a:t>Need this to qualify for Invasive Cardiology through PHSA including a Catheterization Lab. Need funds from HH/PHSA and need the following:</a:t>
            </a:r>
            <a:endParaRPr lang="en-CA" sz="1700" dirty="0"/>
          </a:p>
          <a:p>
            <a:pPr marL="800100" lvl="1" indent="-342900">
              <a:buAutoNum type="alphaLcParenR"/>
            </a:pPr>
            <a:r>
              <a:rPr lang="en-CA" sz="1700" dirty="0"/>
              <a:t>5 Cardiologists</a:t>
            </a:r>
          </a:p>
          <a:p>
            <a:pPr marL="800100" lvl="1" indent="-342900">
              <a:buFontTx/>
              <a:buAutoNum type="alphaLcParenR"/>
            </a:pPr>
            <a:r>
              <a:rPr lang="en-CA" sz="1700" dirty="0"/>
              <a:t>Pacemaker Coordinator </a:t>
            </a:r>
          </a:p>
          <a:p>
            <a:pPr marL="800100" lvl="1" indent="-342900">
              <a:buAutoNum type="alphaLcParenR"/>
            </a:pPr>
            <a:r>
              <a:rPr lang="en-CA" sz="1700" dirty="0"/>
              <a:t>Expansion of the Heart Function Clinic </a:t>
            </a:r>
          </a:p>
          <a:p>
            <a:pPr marL="800100" lvl="1" indent="-342900">
              <a:buAutoNum type="alphaLcParenR"/>
            </a:pPr>
            <a:r>
              <a:rPr lang="en-CA" sz="1700" dirty="0"/>
              <a:t>Cardiac Rehabilitation Program </a:t>
            </a:r>
          </a:p>
          <a:p>
            <a:pPr marL="800100" lvl="1" indent="-342900">
              <a:buAutoNum type="alphaLcParenR"/>
            </a:pPr>
            <a:r>
              <a:rPr lang="en-CA" sz="1700" dirty="0"/>
              <a:t>Expanding opportunities for treadmill testing - need one more treadmill</a:t>
            </a:r>
          </a:p>
          <a:p>
            <a:pPr marL="800100" lvl="1" indent="-342900">
              <a:buAutoNum type="alphaLcParenR"/>
            </a:pPr>
            <a:r>
              <a:rPr lang="en-CA" sz="1700" dirty="0"/>
              <a:t>A-fib Clinic </a:t>
            </a:r>
          </a:p>
          <a:p>
            <a:pPr marL="800100" lvl="1" indent="-342900">
              <a:buAutoNum type="alphaLcParenR"/>
            </a:pPr>
            <a:r>
              <a:rPr lang="en-CA" sz="1700" dirty="0"/>
              <a:t>6 CCU beds – Physical space for this in the new ICU/HAU build.</a:t>
            </a:r>
          </a:p>
          <a:p>
            <a:r>
              <a:rPr lang="en-CA" sz="1700" dirty="0"/>
              <a:t>Space is an issue for all above but with resolve and support this can be solved. Costs are not large, but essential to hire/retain Cardiologists and build the non invasive service we need. Up to now little tangible support from HH/PHSA. 7 years since the first Cardiologist arrived at NRGH and only 1 since. Echocardiology and office construction was all </a:t>
            </a:r>
            <a:r>
              <a:rPr lang="en-CA" sz="1700" b="1" dirty="0"/>
              <a:t>funded by the NRGH foundation</a:t>
            </a:r>
            <a:r>
              <a:rPr lang="en-CA" sz="1700" dirty="0"/>
              <a:t>. Now is the time for investment by HH/PHSA.  </a:t>
            </a:r>
          </a:p>
          <a:p>
            <a:r>
              <a:rPr lang="en-CA" sz="1700" b="1" dirty="0"/>
              <a:t>Could use Foundation help once approved. Plan coming soon.</a:t>
            </a:r>
          </a:p>
          <a:p>
            <a:endParaRPr lang="en-CA" sz="1700" b="1" dirty="0"/>
          </a:p>
          <a:p>
            <a:pPr lvl="0"/>
            <a:r>
              <a:rPr lang="en-CA" sz="1700" b="1" dirty="0"/>
              <a:t>2. Invasive Cardiology/Catheterization Lab. </a:t>
            </a:r>
            <a:r>
              <a:rPr lang="en-CA" sz="1700" dirty="0"/>
              <a:t>Needed now. But would like begin build within 5 years.</a:t>
            </a:r>
          </a:p>
          <a:p>
            <a:pPr marL="800100" lvl="1" indent="-342900">
              <a:buFont typeface="+mj-lt"/>
              <a:buAutoNum type="alphaLcParenR"/>
            </a:pPr>
            <a:r>
              <a:rPr lang="en-CA" sz="1700" dirty="0"/>
              <a:t>PHSA criteria. Need 5 Cardiologists, CCU, 200 big MI’s and 1200 Catheterizations expected – The last 2 are not an issue with the size and age of our population. MSA gathering this data. </a:t>
            </a:r>
          </a:p>
          <a:p>
            <a:pPr marL="800100" lvl="1" indent="-342900">
              <a:buFont typeface="+mj-lt"/>
              <a:buAutoNum type="alphaLcParenR"/>
            </a:pPr>
            <a:r>
              <a:rPr lang="en-CA" sz="1700" dirty="0"/>
              <a:t>Need a new facility for a Cath. Lab to go in. The promise of a Cath. Lab is also needed to hire 5 NI cardiologists now! Unanimous motion for a cardiac program and Cath. Lab. at NRGH from Island MSA Presidents. Correct the historical inequity of resources in CI/NI vs SI that especially impacts vulnerable populations up island.</a:t>
            </a:r>
          </a:p>
        </p:txBody>
      </p:sp>
      <p:sp>
        <p:nvSpPr>
          <p:cNvPr id="5" name="Slide Number Placeholder 4">
            <a:extLst>
              <a:ext uri="{FF2B5EF4-FFF2-40B4-BE49-F238E27FC236}">
                <a16:creationId xmlns:a16="http://schemas.microsoft.com/office/drawing/2014/main" id="{CBD6E491-3C3D-4C2F-9419-94AFD4A9D801}"/>
              </a:ext>
            </a:extLst>
          </p:cNvPr>
          <p:cNvSpPr>
            <a:spLocks noGrp="1"/>
          </p:cNvSpPr>
          <p:nvPr>
            <p:ph type="sldNum" sz="quarter" idx="15"/>
          </p:nvPr>
        </p:nvSpPr>
        <p:spPr/>
        <p:txBody>
          <a:bodyPr/>
          <a:lstStyle/>
          <a:p>
            <a:fld id="{8699F50C-BE38-4BD0-BA84-9B090E1F2B9B}" type="slidenum">
              <a:rPr lang="en-US" smtClean="0"/>
              <a:pPr/>
              <a:t>7</a:t>
            </a:fld>
            <a:endParaRPr lang="en-US" dirty="0"/>
          </a:p>
        </p:txBody>
      </p:sp>
    </p:spTree>
    <p:extLst>
      <p:ext uri="{BB962C8B-B14F-4D97-AF65-F5344CB8AC3E}">
        <p14:creationId xmlns:p14="http://schemas.microsoft.com/office/powerpoint/2010/main" val="4149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296214"/>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584868" y="296214"/>
            <a:ext cx="10626823" cy="1015663"/>
          </a:xfrm>
          <a:noFill/>
        </p:spPr>
        <p:txBody>
          <a:bodyPr>
            <a:normAutofit/>
          </a:bodyPr>
          <a:lstStyle/>
          <a:p>
            <a:r>
              <a:rPr lang="en-US" sz="4000" b="0" dirty="0">
                <a:solidFill>
                  <a:schemeClr val="accent6"/>
                </a:solidFill>
              </a:rPr>
              <a:t>Programs/Physician Resources</a:t>
            </a:r>
            <a:r>
              <a:rPr lang="en-US" b="0" dirty="0">
                <a:solidFill>
                  <a:schemeClr val="accent6"/>
                </a:solidFill>
              </a:rPr>
              <a:t/>
            </a:r>
            <a:br>
              <a:rPr lang="en-US" b="0" dirty="0">
                <a:solidFill>
                  <a:schemeClr val="accent6"/>
                </a:solidFill>
              </a:rPr>
            </a:br>
            <a:r>
              <a:rPr lang="en-US" sz="2700" b="0" i="1" dirty="0">
                <a:solidFill>
                  <a:schemeClr val="accent6"/>
                </a:solidFill>
              </a:rPr>
              <a:t>(Most Nanaimo results = CI/NI. Not all Victoria Drs. work in hospitals)</a:t>
            </a:r>
          </a:p>
        </p:txBody>
      </p:sp>
      <p:sp>
        <p:nvSpPr>
          <p:cNvPr id="6" name="TextBox 5">
            <a:extLst>
              <a:ext uri="{FF2B5EF4-FFF2-40B4-BE49-F238E27FC236}">
                <a16:creationId xmlns:a16="http://schemas.microsoft.com/office/drawing/2014/main" id="{7B518A10-AB23-4F57-911F-18BEBC6D1182}"/>
              </a:ext>
            </a:extLst>
          </p:cNvPr>
          <p:cNvSpPr txBox="1"/>
          <p:nvPr/>
        </p:nvSpPr>
        <p:spPr>
          <a:xfrm>
            <a:off x="1155874" y="1679933"/>
            <a:ext cx="10055817"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graphicFrame>
        <p:nvGraphicFramePr>
          <p:cNvPr id="2" name="Table 4">
            <a:extLst>
              <a:ext uri="{FF2B5EF4-FFF2-40B4-BE49-F238E27FC236}">
                <a16:creationId xmlns:a16="http://schemas.microsoft.com/office/drawing/2014/main" id="{BE5A866F-29CC-4D19-95E5-AF874ADC8730}"/>
              </a:ext>
            </a:extLst>
          </p:cNvPr>
          <p:cNvGraphicFramePr>
            <a:graphicFrameLocks noGrp="1"/>
          </p:cNvGraphicFramePr>
          <p:nvPr>
            <p:extLst>
              <p:ext uri="{D42A27DB-BD31-4B8C-83A1-F6EECF244321}">
                <p14:modId xmlns:p14="http://schemas.microsoft.com/office/powerpoint/2010/main" val="960232323"/>
              </p:ext>
            </p:extLst>
          </p:nvPr>
        </p:nvGraphicFramePr>
        <p:xfrm>
          <a:off x="868089" y="1817604"/>
          <a:ext cx="10709991" cy="4222411"/>
        </p:xfrm>
        <a:graphic>
          <a:graphicData uri="http://schemas.openxmlformats.org/drawingml/2006/table">
            <a:tbl>
              <a:tblPr firstRow="1" bandRow="1">
                <a:tableStyleId>{5C22544A-7EE6-4342-B048-85BDC9FD1C3A}</a:tableStyleId>
              </a:tblPr>
              <a:tblGrid>
                <a:gridCol w="1171957">
                  <a:extLst>
                    <a:ext uri="{9D8B030D-6E8A-4147-A177-3AD203B41FA5}">
                      <a16:colId xmlns:a16="http://schemas.microsoft.com/office/drawing/2014/main" val="2973294613"/>
                    </a:ext>
                  </a:extLst>
                </a:gridCol>
                <a:gridCol w="1414653">
                  <a:extLst>
                    <a:ext uri="{9D8B030D-6E8A-4147-A177-3AD203B41FA5}">
                      <a16:colId xmlns:a16="http://schemas.microsoft.com/office/drawing/2014/main" val="733611633"/>
                    </a:ext>
                  </a:extLst>
                </a:gridCol>
                <a:gridCol w="208280">
                  <a:extLst>
                    <a:ext uri="{9D8B030D-6E8A-4147-A177-3AD203B41FA5}">
                      <a16:colId xmlns:a16="http://schemas.microsoft.com/office/drawing/2014/main" val="3990589948"/>
                    </a:ext>
                  </a:extLst>
                </a:gridCol>
                <a:gridCol w="1534054">
                  <a:extLst>
                    <a:ext uri="{9D8B030D-6E8A-4147-A177-3AD203B41FA5}">
                      <a16:colId xmlns:a16="http://schemas.microsoft.com/office/drawing/2014/main" val="2779573763"/>
                    </a:ext>
                  </a:extLst>
                </a:gridCol>
                <a:gridCol w="1342663">
                  <a:extLst>
                    <a:ext uri="{9D8B030D-6E8A-4147-A177-3AD203B41FA5}">
                      <a16:colId xmlns:a16="http://schemas.microsoft.com/office/drawing/2014/main" val="4150469874"/>
                    </a:ext>
                  </a:extLst>
                </a:gridCol>
                <a:gridCol w="1597307">
                  <a:extLst>
                    <a:ext uri="{9D8B030D-6E8A-4147-A177-3AD203B41FA5}">
                      <a16:colId xmlns:a16="http://schemas.microsoft.com/office/drawing/2014/main" val="1747051195"/>
                    </a:ext>
                  </a:extLst>
                </a:gridCol>
                <a:gridCol w="1120111">
                  <a:extLst>
                    <a:ext uri="{9D8B030D-6E8A-4147-A177-3AD203B41FA5}">
                      <a16:colId xmlns:a16="http://schemas.microsoft.com/office/drawing/2014/main" val="889126465"/>
                    </a:ext>
                  </a:extLst>
                </a:gridCol>
                <a:gridCol w="1160483">
                  <a:extLst>
                    <a:ext uri="{9D8B030D-6E8A-4147-A177-3AD203B41FA5}">
                      <a16:colId xmlns:a16="http://schemas.microsoft.com/office/drawing/2014/main" val="2485761334"/>
                    </a:ext>
                  </a:extLst>
                </a:gridCol>
                <a:gridCol w="1160483">
                  <a:extLst>
                    <a:ext uri="{9D8B030D-6E8A-4147-A177-3AD203B41FA5}">
                      <a16:colId xmlns:a16="http://schemas.microsoft.com/office/drawing/2014/main" val="600150098"/>
                    </a:ext>
                  </a:extLst>
                </a:gridCol>
              </a:tblGrid>
              <a:tr h="678602">
                <a:tc>
                  <a:txBody>
                    <a:bodyPr/>
                    <a:lstStyle/>
                    <a:p>
                      <a:r>
                        <a:rPr lang="en-CA" dirty="0"/>
                        <a:t>3</a:t>
                      </a:r>
                    </a:p>
                  </a:txBody>
                  <a:tcPr/>
                </a:tc>
                <a:tc>
                  <a:txBody>
                    <a:bodyPr/>
                    <a:lstStyle/>
                    <a:p>
                      <a:pPr algn="ctr"/>
                      <a:r>
                        <a:rPr lang="en-CA" dirty="0"/>
                        <a:t>Hospital size</a:t>
                      </a:r>
                    </a:p>
                  </a:txBody>
                  <a:tcPr/>
                </a:tc>
                <a:tc>
                  <a:txBody>
                    <a:bodyPr/>
                    <a:lstStyle/>
                    <a:p>
                      <a:pPr algn="ctr"/>
                      <a:endParaRPr lang="en-CA" dirty="0"/>
                    </a:p>
                  </a:txBody>
                  <a:tcPr/>
                </a:tc>
                <a:tc>
                  <a:txBody>
                    <a:bodyPr/>
                    <a:lstStyle/>
                    <a:p>
                      <a:pPr algn="ctr"/>
                      <a:r>
                        <a:rPr lang="en-CA" dirty="0"/>
                        <a:t>Nephrol.</a:t>
                      </a:r>
                    </a:p>
                  </a:txBody>
                  <a:tcPr/>
                </a:tc>
                <a:tc>
                  <a:txBody>
                    <a:bodyPr/>
                    <a:lstStyle/>
                    <a:p>
                      <a:pPr algn="ctr"/>
                      <a:r>
                        <a:rPr lang="en-CA" dirty="0"/>
                        <a:t>GI.</a:t>
                      </a:r>
                    </a:p>
                  </a:txBody>
                  <a:tcPr/>
                </a:tc>
                <a:tc>
                  <a:txBody>
                    <a:bodyPr/>
                    <a:lstStyle/>
                    <a:p>
                      <a:pPr algn="ctr"/>
                      <a:r>
                        <a:rPr lang="en-CA" dirty="0">
                          <a:solidFill>
                            <a:srgbClr val="FF0000"/>
                          </a:solidFill>
                        </a:rPr>
                        <a:t>Cardiology/PCI</a:t>
                      </a:r>
                    </a:p>
                  </a:txBody>
                  <a:tcPr/>
                </a:tc>
                <a:tc>
                  <a:txBody>
                    <a:bodyPr/>
                    <a:lstStyle/>
                    <a:p>
                      <a:pPr algn="ctr"/>
                      <a:r>
                        <a:rPr lang="en-CA" dirty="0"/>
                        <a:t>ID.</a:t>
                      </a:r>
                    </a:p>
                  </a:txBody>
                  <a:tcPr/>
                </a:tc>
                <a:tc>
                  <a:txBody>
                    <a:bodyPr/>
                    <a:lstStyle/>
                    <a:p>
                      <a:pPr algn="ctr"/>
                      <a:r>
                        <a:rPr lang="en-CA" dirty="0"/>
                        <a:t>Neuro.</a:t>
                      </a:r>
                    </a:p>
                  </a:txBody>
                  <a:tcPr/>
                </a:tc>
                <a:tc>
                  <a:txBody>
                    <a:bodyPr/>
                    <a:lstStyle/>
                    <a:p>
                      <a:pPr algn="ctr"/>
                      <a:r>
                        <a:rPr lang="en-CA" dirty="0"/>
                        <a:t>Endo.</a:t>
                      </a:r>
                    </a:p>
                  </a:txBody>
                  <a:tcPr/>
                </a:tc>
                <a:extLst>
                  <a:ext uri="{0D108BD9-81ED-4DB2-BD59-A6C34878D82A}">
                    <a16:rowId xmlns:a16="http://schemas.microsoft.com/office/drawing/2014/main" val="2776851735"/>
                  </a:ext>
                </a:extLst>
              </a:tr>
              <a:tr h="678602">
                <a:tc>
                  <a:txBody>
                    <a:bodyPr/>
                    <a:lstStyle/>
                    <a:p>
                      <a:r>
                        <a:rPr lang="en-CA" dirty="0"/>
                        <a:t>Nanaimo</a:t>
                      </a:r>
                    </a:p>
                    <a:p>
                      <a:r>
                        <a:rPr lang="en-CA" dirty="0"/>
                        <a:t>Up Island</a:t>
                      </a:r>
                    </a:p>
                  </a:txBody>
                  <a:tcPr/>
                </a:tc>
                <a:tc>
                  <a:txBody>
                    <a:bodyPr/>
                    <a:lstStyle/>
                    <a:p>
                      <a:pPr algn="ctr"/>
                      <a:r>
                        <a:rPr lang="en-CA" b="1" dirty="0">
                          <a:solidFill>
                            <a:srgbClr val="FF0000"/>
                          </a:solidFill>
                        </a:rPr>
                        <a:t>350-400</a:t>
                      </a:r>
                    </a:p>
                  </a:txBody>
                  <a:tcPr/>
                </a:tc>
                <a:tc>
                  <a:txBody>
                    <a:bodyPr/>
                    <a:lstStyle/>
                    <a:p>
                      <a:pPr algn="ctr"/>
                      <a:endParaRPr lang="en-CA" b="1" dirty="0">
                        <a:solidFill>
                          <a:srgbClr val="FF0000"/>
                        </a:solidFill>
                      </a:endParaRPr>
                    </a:p>
                  </a:txBody>
                  <a:tcPr/>
                </a:tc>
                <a:tc>
                  <a:txBody>
                    <a:bodyPr/>
                    <a:lstStyle/>
                    <a:p>
                      <a:pPr algn="ctr"/>
                      <a:r>
                        <a:rPr lang="en-CA" b="1" dirty="0">
                          <a:solidFill>
                            <a:srgbClr val="FF0000"/>
                          </a:solidFill>
                        </a:rPr>
                        <a:t>5.5</a:t>
                      </a:r>
                    </a:p>
                  </a:txBody>
                  <a:tcPr/>
                </a:tc>
                <a:tc>
                  <a:txBody>
                    <a:bodyPr/>
                    <a:lstStyle/>
                    <a:p>
                      <a:pPr algn="ctr"/>
                      <a:r>
                        <a:rPr lang="en-CA" b="1" dirty="0">
                          <a:solidFill>
                            <a:srgbClr val="FF0000"/>
                          </a:solidFill>
                        </a:rPr>
                        <a:t>0</a:t>
                      </a:r>
                    </a:p>
                    <a:p>
                      <a:pPr algn="ctr"/>
                      <a:r>
                        <a:rPr lang="en-CA" b="1" dirty="0">
                          <a:solidFill>
                            <a:srgbClr val="FF0000"/>
                          </a:solidFill>
                        </a:rPr>
                        <a:t>3 </a:t>
                      </a:r>
                    </a:p>
                  </a:txBody>
                  <a:tcPr/>
                </a:tc>
                <a:tc>
                  <a:txBody>
                    <a:bodyPr/>
                    <a:lstStyle/>
                    <a:p>
                      <a:pPr algn="ctr"/>
                      <a:r>
                        <a:rPr lang="en-CA" b="1" dirty="0">
                          <a:solidFill>
                            <a:srgbClr val="FF0000"/>
                          </a:solidFill>
                        </a:rPr>
                        <a:t>2/No</a:t>
                      </a:r>
                    </a:p>
                  </a:txBody>
                  <a:tcPr/>
                </a:tc>
                <a:tc>
                  <a:txBody>
                    <a:bodyPr/>
                    <a:lstStyle/>
                    <a:p>
                      <a:pPr algn="ctr"/>
                      <a:r>
                        <a:rPr lang="en-CA" b="1" dirty="0">
                          <a:solidFill>
                            <a:srgbClr val="FF0000"/>
                          </a:solidFill>
                        </a:rPr>
                        <a:t>3</a:t>
                      </a:r>
                    </a:p>
                  </a:txBody>
                  <a:tcPr/>
                </a:tc>
                <a:tc>
                  <a:txBody>
                    <a:bodyPr/>
                    <a:lstStyle/>
                    <a:p>
                      <a:pPr algn="ctr"/>
                      <a:r>
                        <a:rPr lang="en-CA" b="1" dirty="0">
                          <a:solidFill>
                            <a:srgbClr val="FF0000"/>
                          </a:solidFill>
                        </a:rPr>
                        <a:t>3</a:t>
                      </a:r>
                    </a:p>
                    <a:p>
                      <a:pPr algn="ctr"/>
                      <a:endParaRPr lang="en-CA" sz="800" b="1" dirty="0">
                        <a:solidFill>
                          <a:srgbClr val="C00000"/>
                        </a:solidFill>
                      </a:endParaRPr>
                    </a:p>
                  </a:txBody>
                  <a:tcPr/>
                </a:tc>
                <a:tc>
                  <a:txBody>
                    <a:bodyPr/>
                    <a:lstStyle/>
                    <a:p>
                      <a:pPr algn="ctr"/>
                      <a:r>
                        <a:rPr lang="en-CA" b="1" dirty="0">
                          <a:solidFill>
                            <a:srgbClr val="FF0000"/>
                          </a:solidFill>
                        </a:rPr>
                        <a:t>1</a:t>
                      </a:r>
                    </a:p>
                  </a:txBody>
                  <a:tcPr/>
                </a:tc>
                <a:extLst>
                  <a:ext uri="{0D108BD9-81ED-4DB2-BD59-A6C34878D82A}">
                    <a16:rowId xmlns:a16="http://schemas.microsoft.com/office/drawing/2014/main" val="2299648726"/>
                  </a:ext>
                </a:extLst>
              </a:tr>
              <a:tr h="613973">
                <a:tc>
                  <a:txBody>
                    <a:bodyPr/>
                    <a:lstStyle/>
                    <a:p>
                      <a:r>
                        <a:rPr lang="en-CA" dirty="0"/>
                        <a:t>Victoria</a:t>
                      </a:r>
                    </a:p>
                  </a:txBody>
                  <a:tcPr/>
                </a:tc>
                <a:tc>
                  <a:txBody>
                    <a:bodyPr/>
                    <a:lstStyle/>
                    <a:p>
                      <a:pPr algn="ctr"/>
                      <a:r>
                        <a:rPr lang="en-CA" sz="1600" dirty="0"/>
                        <a:t>RJH – 500</a:t>
                      </a:r>
                    </a:p>
                    <a:p>
                      <a:pPr algn="ctr"/>
                      <a:r>
                        <a:rPr lang="en-CA" sz="1600" dirty="0"/>
                        <a:t>VGH – 344</a:t>
                      </a:r>
                    </a:p>
                  </a:txBody>
                  <a:tcPr/>
                </a:tc>
                <a:tc>
                  <a:txBody>
                    <a:bodyPr/>
                    <a:lstStyle/>
                    <a:p>
                      <a:pPr algn="ctr"/>
                      <a:endParaRPr lang="en-CA" dirty="0"/>
                    </a:p>
                  </a:txBody>
                  <a:tcPr/>
                </a:tc>
                <a:tc>
                  <a:txBody>
                    <a:bodyPr/>
                    <a:lstStyle/>
                    <a:p>
                      <a:pPr algn="ctr"/>
                      <a:r>
                        <a:rPr lang="en-CA" dirty="0"/>
                        <a:t>7</a:t>
                      </a:r>
                    </a:p>
                  </a:txBody>
                  <a:tcPr/>
                </a:tc>
                <a:tc>
                  <a:txBody>
                    <a:bodyPr/>
                    <a:lstStyle/>
                    <a:p>
                      <a:pPr algn="ctr"/>
                      <a:r>
                        <a:rPr lang="en-CA" dirty="0"/>
                        <a:t>16</a:t>
                      </a:r>
                    </a:p>
                  </a:txBody>
                  <a:tcPr/>
                </a:tc>
                <a:tc>
                  <a:txBody>
                    <a:bodyPr/>
                    <a:lstStyle/>
                    <a:p>
                      <a:pPr algn="ctr"/>
                      <a:r>
                        <a:rPr lang="en-CA" b="1" dirty="0">
                          <a:solidFill>
                            <a:srgbClr val="FF0000"/>
                          </a:solidFill>
                        </a:rPr>
                        <a:t>26/Yes</a:t>
                      </a:r>
                    </a:p>
                  </a:txBody>
                  <a:tcPr/>
                </a:tc>
                <a:tc>
                  <a:txBody>
                    <a:bodyPr/>
                    <a:lstStyle/>
                    <a:p>
                      <a:pPr algn="ctr"/>
                      <a:r>
                        <a:rPr lang="en-CA" dirty="0"/>
                        <a:t>8</a:t>
                      </a:r>
                    </a:p>
                  </a:txBody>
                  <a:tcPr/>
                </a:tc>
                <a:tc>
                  <a:txBody>
                    <a:bodyPr/>
                    <a:lstStyle/>
                    <a:p>
                      <a:pPr algn="ctr"/>
                      <a:r>
                        <a:rPr lang="en-CA" dirty="0"/>
                        <a:t>14</a:t>
                      </a:r>
                    </a:p>
                  </a:txBody>
                  <a:tcPr/>
                </a:tc>
                <a:tc>
                  <a:txBody>
                    <a:bodyPr/>
                    <a:lstStyle/>
                    <a:p>
                      <a:pPr algn="ctr"/>
                      <a:r>
                        <a:rPr lang="en-CA" dirty="0"/>
                        <a:t>9</a:t>
                      </a:r>
                    </a:p>
                  </a:txBody>
                  <a:tcPr/>
                </a:tc>
                <a:extLst>
                  <a:ext uri="{0D108BD9-81ED-4DB2-BD59-A6C34878D82A}">
                    <a16:rowId xmlns:a16="http://schemas.microsoft.com/office/drawing/2014/main" val="2017848607"/>
                  </a:ext>
                </a:extLst>
              </a:tr>
              <a:tr h="393158">
                <a:tc>
                  <a:txBody>
                    <a:bodyPr/>
                    <a:lstStyle/>
                    <a:p>
                      <a:r>
                        <a:rPr lang="en-CA" dirty="0"/>
                        <a:t>Kamloops</a:t>
                      </a:r>
                    </a:p>
                  </a:txBody>
                  <a:tcPr/>
                </a:tc>
                <a:tc>
                  <a:txBody>
                    <a:bodyPr/>
                    <a:lstStyle/>
                    <a:p>
                      <a:pPr algn="ctr"/>
                      <a:r>
                        <a:rPr lang="en-CA" dirty="0"/>
                        <a:t>254</a:t>
                      </a:r>
                    </a:p>
                  </a:txBody>
                  <a:tcPr/>
                </a:tc>
                <a:tc>
                  <a:txBody>
                    <a:bodyPr/>
                    <a:lstStyle/>
                    <a:p>
                      <a:pPr algn="ctr"/>
                      <a:endParaRPr lang="en-CA" dirty="0"/>
                    </a:p>
                  </a:txBody>
                  <a:tcPr/>
                </a:tc>
                <a:tc>
                  <a:txBody>
                    <a:bodyPr/>
                    <a:lstStyle/>
                    <a:p>
                      <a:pPr algn="ctr"/>
                      <a:r>
                        <a:rPr lang="en-CA" dirty="0"/>
                        <a:t>3</a:t>
                      </a:r>
                    </a:p>
                  </a:txBody>
                  <a:tcPr/>
                </a:tc>
                <a:tc>
                  <a:txBody>
                    <a:bodyPr/>
                    <a:lstStyle/>
                    <a:p>
                      <a:pPr algn="ctr"/>
                      <a:r>
                        <a:rPr lang="en-CA" dirty="0"/>
                        <a:t>5</a:t>
                      </a:r>
                    </a:p>
                  </a:txBody>
                  <a:tcPr/>
                </a:tc>
                <a:tc>
                  <a:txBody>
                    <a:bodyPr/>
                    <a:lstStyle/>
                    <a:p>
                      <a:pPr algn="ctr"/>
                      <a:r>
                        <a:rPr lang="en-CA" dirty="0"/>
                        <a:t>6</a:t>
                      </a:r>
                    </a:p>
                  </a:txBody>
                  <a:tcPr/>
                </a:tc>
                <a:tc>
                  <a:txBody>
                    <a:bodyPr/>
                    <a:lstStyle/>
                    <a:p>
                      <a:pPr algn="ctr"/>
                      <a:r>
                        <a:rPr lang="en-CA" dirty="0"/>
                        <a:t>2</a:t>
                      </a:r>
                    </a:p>
                  </a:txBody>
                  <a:tcPr/>
                </a:tc>
                <a:tc>
                  <a:txBody>
                    <a:bodyPr/>
                    <a:lstStyle/>
                    <a:p>
                      <a:pPr algn="ctr"/>
                      <a:r>
                        <a:rPr lang="en-CA" dirty="0"/>
                        <a:t>4</a:t>
                      </a:r>
                    </a:p>
                  </a:txBody>
                  <a:tcPr/>
                </a:tc>
                <a:tc>
                  <a:txBody>
                    <a:bodyPr/>
                    <a:lstStyle/>
                    <a:p>
                      <a:pPr algn="ctr"/>
                      <a:r>
                        <a:rPr lang="en-CA" dirty="0"/>
                        <a:t>0</a:t>
                      </a:r>
                    </a:p>
                  </a:txBody>
                  <a:tcPr/>
                </a:tc>
                <a:extLst>
                  <a:ext uri="{0D108BD9-81ED-4DB2-BD59-A6C34878D82A}">
                    <a16:rowId xmlns:a16="http://schemas.microsoft.com/office/drawing/2014/main" val="694669559"/>
                  </a:ext>
                </a:extLst>
              </a:tr>
              <a:tr h="393158">
                <a:tc>
                  <a:txBody>
                    <a:bodyPr/>
                    <a:lstStyle/>
                    <a:p>
                      <a:r>
                        <a:rPr lang="en-CA" dirty="0"/>
                        <a:t>Kelowna</a:t>
                      </a:r>
                    </a:p>
                  </a:txBody>
                  <a:tcPr/>
                </a:tc>
                <a:tc>
                  <a:txBody>
                    <a:bodyPr/>
                    <a:lstStyle/>
                    <a:p>
                      <a:pPr algn="ctr"/>
                      <a:r>
                        <a:rPr lang="en-CA" dirty="0"/>
                        <a:t>400</a:t>
                      </a:r>
                    </a:p>
                  </a:txBody>
                  <a:tcPr/>
                </a:tc>
                <a:tc>
                  <a:txBody>
                    <a:bodyPr/>
                    <a:lstStyle/>
                    <a:p>
                      <a:pPr algn="ctr"/>
                      <a:endParaRPr lang="en-CA" dirty="0"/>
                    </a:p>
                  </a:txBody>
                  <a:tcPr/>
                </a:tc>
                <a:tc>
                  <a:txBody>
                    <a:bodyPr/>
                    <a:lstStyle/>
                    <a:p>
                      <a:pPr algn="ctr"/>
                      <a:r>
                        <a:rPr lang="en-CA" dirty="0"/>
                        <a:t>4</a:t>
                      </a:r>
                    </a:p>
                  </a:txBody>
                  <a:tcPr/>
                </a:tc>
                <a:tc>
                  <a:txBody>
                    <a:bodyPr/>
                    <a:lstStyle/>
                    <a:p>
                      <a:pPr algn="ctr"/>
                      <a:r>
                        <a:rPr lang="en-CA" dirty="0"/>
                        <a:t>10</a:t>
                      </a:r>
                    </a:p>
                  </a:txBody>
                  <a:tcPr/>
                </a:tc>
                <a:tc>
                  <a:txBody>
                    <a:bodyPr/>
                    <a:lstStyle/>
                    <a:p>
                      <a:pPr algn="ctr"/>
                      <a:r>
                        <a:rPr lang="en-CA" dirty="0"/>
                        <a:t>14</a:t>
                      </a:r>
                    </a:p>
                  </a:txBody>
                  <a:tcPr/>
                </a:tc>
                <a:tc>
                  <a:txBody>
                    <a:bodyPr/>
                    <a:lstStyle/>
                    <a:p>
                      <a:pPr algn="ctr"/>
                      <a:r>
                        <a:rPr lang="en-CA" dirty="0"/>
                        <a:t>6</a:t>
                      </a:r>
                    </a:p>
                  </a:txBody>
                  <a:tcPr/>
                </a:tc>
                <a:tc>
                  <a:txBody>
                    <a:bodyPr/>
                    <a:lstStyle/>
                    <a:p>
                      <a:pPr algn="ctr"/>
                      <a:r>
                        <a:rPr lang="en-CA" dirty="0"/>
                        <a:t>9</a:t>
                      </a:r>
                    </a:p>
                  </a:txBody>
                  <a:tcPr/>
                </a:tc>
                <a:tc>
                  <a:txBody>
                    <a:bodyPr/>
                    <a:lstStyle/>
                    <a:p>
                      <a:pPr algn="ctr"/>
                      <a:r>
                        <a:rPr lang="en-CA" dirty="0"/>
                        <a:t>2</a:t>
                      </a:r>
                    </a:p>
                  </a:txBody>
                  <a:tcPr/>
                </a:tc>
                <a:extLst>
                  <a:ext uri="{0D108BD9-81ED-4DB2-BD59-A6C34878D82A}">
                    <a16:rowId xmlns:a16="http://schemas.microsoft.com/office/drawing/2014/main" val="4111488050"/>
                  </a:ext>
                </a:extLst>
              </a:tr>
              <a:tr h="393158">
                <a:tc>
                  <a:txBody>
                    <a:bodyPr/>
                    <a:lstStyle/>
                    <a:p>
                      <a:r>
                        <a:rPr lang="en-CA" dirty="0"/>
                        <a:t>Penticton</a:t>
                      </a:r>
                    </a:p>
                  </a:txBody>
                  <a:tcPr/>
                </a:tc>
                <a:tc>
                  <a:txBody>
                    <a:bodyPr/>
                    <a:lstStyle/>
                    <a:p>
                      <a:pPr algn="ctr"/>
                      <a:r>
                        <a:rPr lang="en-CA" dirty="0"/>
                        <a:t>140</a:t>
                      </a:r>
                    </a:p>
                  </a:txBody>
                  <a:tcPr/>
                </a:tc>
                <a:tc>
                  <a:txBody>
                    <a:bodyPr/>
                    <a:lstStyle/>
                    <a:p>
                      <a:pPr algn="ctr"/>
                      <a:endParaRPr lang="en-CA" dirty="0"/>
                    </a:p>
                  </a:txBody>
                  <a:tcPr/>
                </a:tc>
                <a:tc>
                  <a:txBody>
                    <a:bodyPr/>
                    <a:lstStyle/>
                    <a:p>
                      <a:pPr algn="ctr"/>
                      <a:r>
                        <a:rPr lang="en-CA" dirty="0"/>
                        <a:t>3</a:t>
                      </a:r>
                    </a:p>
                  </a:txBody>
                  <a:tcPr/>
                </a:tc>
                <a:tc>
                  <a:txBody>
                    <a:bodyPr/>
                    <a:lstStyle/>
                    <a:p>
                      <a:pPr algn="ctr"/>
                      <a:r>
                        <a:rPr lang="en-CA" dirty="0"/>
                        <a:t>2</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2</a:t>
                      </a:r>
                    </a:p>
                  </a:txBody>
                  <a:tcPr/>
                </a:tc>
                <a:tc>
                  <a:txBody>
                    <a:bodyPr/>
                    <a:lstStyle/>
                    <a:p>
                      <a:pPr algn="ctr"/>
                      <a:r>
                        <a:rPr lang="en-CA" dirty="0"/>
                        <a:t>0</a:t>
                      </a:r>
                    </a:p>
                  </a:txBody>
                  <a:tcPr/>
                </a:tc>
                <a:extLst>
                  <a:ext uri="{0D108BD9-81ED-4DB2-BD59-A6C34878D82A}">
                    <a16:rowId xmlns:a16="http://schemas.microsoft.com/office/drawing/2014/main" val="2211918993"/>
                  </a:ext>
                </a:extLst>
              </a:tr>
              <a:tr h="393158">
                <a:tc>
                  <a:txBody>
                    <a:bodyPr/>
                    <a:lstStyle/>
                    <a:p>
                      <a:r>
                        <a:rPr lang="en-CA" dirty="0"/>
                        <a:t>Trail</a:t>
                      </a:r>
                    </a:p>
                  </a:txBody>
                  <a:tcPr/>
                </a:tc>
                <a:tc>
                  <a:txBody>
                    <a:bodyPr/>
                    <a:lstStyle/>
                    <a:p>
                      <a:pPr algn="ctr"/>
                      <a:r>
                        <a:rPr lang="en-CA" dirty="0"/>
                        <a:t>200</a:t>
                      </a:r>
                    </a:p>
                  </a:txBody>
                  <a:tcPr/>
                </a:tc>
                <a:tc>
                  <a:txBody>
                    <a:bodyPr/>
                    <a:lstStyle/>
                    <a:p>
                      <a:pPr algn="ctr"/>
                      <a:endParaRPr lang="en-CA" dirty="0"/>
                    </a:p>
                  </a:txBody>
                  <a:tcPr/>
                </a:tc>
                <a:tc>
                  <a:txBody>
                    <a:bodyPr/>
                    <a:lstStyle/>
                    <a:p>
                      <a:pPr algn="ctr"/>
                      <a:r>
                        <a:rPr lang="en-CA" dirty="0"/>
                        <a:t>2</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extLst>
                  <a:ext uri="{0D108BD9-81ED-4DB2-BD59-A6C34878D82A}">
                    <a16:rowId xmlns:a16="http://schemas.microsoft.com/office/drawing/2014/main" val="751231377"/>
                  </a:ext>
                </a:extLst>
              </a:tr>
              <a:tr h="678602">
                <a:tc>
                  <a:txBody>
                    <a:bodyPr/>
                    <a:lstStyle/>
                    <a:p>
                      <a:r>
                        <a:rPr lang="en-CA" dirty="0"/>
                        <a:t>Prince George</a:t>
                      </a:r>
                    </a:p>
                  </a:txBody>
                  <a:tcPr/>
                </a:tc>
                <a:tc>
                  <a:txBody>
                    <a:bodyPr/>
                    <a:lstStyle/>
                    <a:p>
                      <a:pPr algn="ctr"/>
                      <a:r>
                        <a:rPr lang="en-CA" dirty="0"/>
                        <a:t>208</a:t>
                      </a:r>
                    </a:p>
                  </a:txBody>
                  <a:tcPr/>
                </a:tc>
                <a:tc>
                  <a:txBody>
                    <a:bodyPr/>
                    <a:lstStyle/>
                    <a:p>
                      <a:pPr algn="ctr"/>
                      <a:endParaRPr lang="en-CA" dirty="0"/>
                    </a:p>
                  </a:txBody>
                  <a:tcPr/>
                </a:tc>
                <a:tc>
                  <a:txBody>
                    <a:bodyPr/>
                    <a:lstStyle/>
                    <a:p>
                      <a:pPr algn="ctr"/>
                      <a:r>
                        <a:rPr lang="en-CA" dirty="0"/>
                        <a:t>3</a:t>
                      </a:r>
                    </a:p>
                  </a:txBody>
                  <a:tcPr/>
                </a:tc>
                <a:tc>
                  <a:txBody>
                    <a:bodyPr/>
                    <a:lstStyle/>
                    <a:p>
                      <a:pPr algn="ctr"/>
                      <a:r>
                        <a:rPr lang="en-CA" dirty="0"/>
                        <a:t>3</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0</a:t>
                      </a:r>
                    </a:p>
                  </a:txBody>
                  <a:tcPr/>
                </a:tc>
                <a:extLst>
                  <a:ext uri="{0D108BD9-81ED-4DB2-BD59-A6C34878D82A}">
                    <a16:rowId xmlns:a16="http://schemas.microsoft.com/office/drawing/2014/main" val="807382178"/>
                  </a:ext>
                </a:extLst>
              </a:tr>
            </a:tbl>
          </a:graphicData>
        </a:graphic>
      </p:graphicFrame>
      <p:sp>
        <p:nvSpPr>
          <p:cNvPr id="20" name="Slide Number Placeholder 19">
            <a:extLst>
              <a:ext uri="{FF2B5EF4-FFF2-40B4-BE49-F238E27FC236}">
                <a16:creationId xmlns:a16="http://schemas.microsoft.com/office/drawing/2014/main" id="{B27DCED2-9E2E-41AE-B0FF-48744C129891}"/>
              </a:ext>
            </a:extLst>
          </p:cNvPr>
          <p:cNvSpPr>
            <a:spLocks noGrp="1"/>
          </p:cNvSpPr>
          <p:nvPr>
            <p:ph type="sldNum" sz="quarter" idx="15"/>
          </p:nvPr>
        </p:nvSpPr>
        <p:spPr/>
        <p:txBody>
          <a:bodyPr/>
          <a:lstStyle/>
          <a:p>
            <a:fld id="{8699F50C-BE38-4BD0-BA84-9B090E1F2B9B}" type="slidenum">
              <a:rPr lang="en-US" smtClean="0"/>
              <a:pPr/>
              <a:t>8</a:t>
            </a:fld>
            <a:endParaRPr lang="en-US" dirty="0"/>
          </a:p>
        </p:txBody>
      </p:sp>
    </p:spTree>
    <p:extLst>
      <p:ext uri="{BB962C8B-B14F-4D97-AF65-F5344CB8AC3E}">
        <p14:creationId xmlns:p14="http://schemas.microsoft.com/office/powerpoint/2010/main" val="59088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7BF22A-682C-4D1B-82F3-7F6F53470505}"/>
              </a:ext>
            </a:extLst>
          </p:cNvPr>
          <p:cNvSpPr/>
          <p:nvPr/>
        </p:nvSpPr>
        <p:spPr>
          <a:xfrm>
            <a:off x="359229" y="379619"/>
            <a:ext cx="11473542" cy="597673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5AEB3F-ADE5-45FE-9C3D-6CBA4ED327FC}"/>
              </a:ext>
            </a:extLst>
          </p:cNvPr>
          <p:cNvSpPr>
            <a:spLocks noGrp="1"/>
          </p:cNvSpPr>
          <p:nvPr>
            <p:ph type="title"/>
          </p:nvPr>
        </p:nvSpPr>
        <p:spPr>
          <a:xfrm>
            <a:off x="584868" y="559877"/>
            <a:ext cx="10626823" cy="939798"/>
          </a:xfrm>
          <a:noFill/>
        </p:spPr>
        <p:txBody>
          <a:bodyPr>
            <a:normAutofit fontScale="90000"/>
          </a:bodyPr>
          <a:lstStyle/>
          <a:p>
            <a:r>
              <a:rPr lang="en-US" sz="4000" b="0" dirty="0">
                <a:solidFill>
                  <a:schemeClr val="accent6"/>
                </a:solidFill>
              </a:rPr>
              <a:t>Programs/Physician Resources</a:t>
            </a:r>
            <a:r>
              <a:rPr lang="en-US" b="0" dirty="0">
                <a:solidFill>
                  <a:schemeClr val="accent6"/>
                </a:solidFill>
              </a:rPr>
              <a:t/>
            </a:r>
            <a:br>
              <a:rPr lang="en-US" b="0" dirty="0">
                <a:solidFill>
                  <a:schemeClr val="accent6"/>
                </a:solidFill>
              </a:rPr>
            </a:br>
            <a:r>
              <a:rPr lang="en-US" sz="2700" b="0" i="1" dirty="0">
                <a:solidFill>
                  <a:schemeClr val="accent6"/>
                </a:solidFill>
              </a:rPr>
              <a:t>(Most Nanaimo results = CI/NI. Not all Victoria Drs. work in hospitals)</a:t>
            </a:r>
          </a:p>
        </p:txBody>
      </p:sp>
      <p:sp>
        <p:nvSpPr>
          <p:cNvPr id="6" name="TextBox 5">
            <a:extLst>
              <a:ext uri="{FF2B5EF4-FFF2-40B4-BE49-F238E27FC236}">
                <a16:creationId xmlns:a16="http://schemas.microsoft.com/office/drawing/2014/main" id="{7B518A10-AB23-4F57-911F-18BEBC6D1182}"/>
              </a:ext>
            </a:extLst>
          </p:cNvPr>
          <p:cNvSpPr txBox="1"/>
          <p:nvPr/>
        </p:nvSpPr>
        <p:spPr>
          <a:xfrm>
            <a:off x="1155874" y="1679933"/>
            <a:ext cx="10055817"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14067"/>
              </a:buClr>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014067"/>
              </a:buClr>
              <a:buSzTx/>
              <a:tabLst/>
              <a:defRPr/>
            </a:pPr>
            <a:endParaRPr kumimoji="0" lang="en-US" sz="20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graphicFrame>
        <p:nvGraphicFramePr>
          <p:cNvPr id="2" name="Table 4">
            <a:extLst>
              <a:ext uri="{FF2B5EF4-FFF2-40B4-BE49-F238E27FC236}">
                <a16:creationId xmlns:a16="http://schemas.microsoft.com/office/drawing/2014/main" id="{BE5A866F-29CC-4D19-95E5-AF874ADC8730}"/>
              </a:ext>
            </a:extLst>
          </p:cNvPr>
          <p:cNvGraphicFramePr>
            <a:graphicFrameLocks noGrp="1"/>
          </p:cNvGraphicFramePr>
          <p:nvPr>
            <p:extLst>
              <p:ext uri="{D42A27DB-BD31-4B8C-83A1-F6EECF244321}">
                <p14:modId xmlns:p14="http://schemas.microsoft.com/office/powerpoint/2010/main" val="1457244168"/>
              </p:ext>
            </p:extLst>
          </p:nvPr>
        </p:nvGraphicFramePr>
        <p:xfrm>
          <a:off x="584868" y="1995530"/>
          <a:ext cx="10966665" cy="3252369"/>
        </p:xfrm>
        <a:graphic>
          <a:graphicData uri="http://schemas.openxmlformats.org/drawingml/2006/table">
            <a:tbl>
              <a:tblPr firstRow="1" bandRow="1">
                <a:tableStyleId>{5C22544A-7EE6-4342-B048-85BDC9FD1C3A}</a:tableStyleId>
              </a:tblPr>
              <a:tblGrid>
                <a:gridCol w="1174484">
                  <a:extLst>
                    <a:ext uri="{9D8B030D-6E8A-4147-A177-3AD203B41FA5}">
                      <a16:colId xmlns:a16="http://schemas.microsoft.com/office/drawing/2014/main" val="2973294613"/>
                    </a:ext>
                  </a:extLst>
                </a:gridCol>
                <a:gridCol w="983848">
                  <a:extLst>
                    <a:ext uri="{9D8B030D-6E8A-4147-A177-3AD203B41FA5}">
                      <a16:colId xmlns:a16="http://schemas.microsoft.com/office/drawing/2014/main" val="733611633"/>
                    </a:ext>
                  </a:extLst>
                </a:gridCol>
                <a:gridCol w="972273">
                  <a:extLst>
                    <a:ext uri="{9D8B030D-6E8A-4147-A177-3AD203B41FA5}">
                      <a16:colId xmlns:a16="http://schemas.microsoft.com/office/drawing/2014/main" val="3990589948"/>
                    </a:ext>
                  </a:extLst>
                </a:gridCol>
                <a:gridCol w="1203768">
                  <a:extLst>
                    <a:ext uri="{9D8B030D-6E8A-4147-A177-3AD203B41FA5}">
                      <a16:colId xmlns:a16="http://schemas.microsoft.com/office/drawing/2014/main" val="2779573763"/>
                    </a:ext>
                  </a:extLst>
                </a:gridCol>
                <a:gridCol w="866137">
                  <a:extLst>
                    <a:ext uri="{9D8B030D-6E8A-4147-A177-3AD203B41FA5}">
                      <a16:colId xmlns:a16="http://schemas.microsoft.com/office/drawing/2014/main" val="4150469874"/>
                    </a:ext>
                  </a:extLst>
                </a:gridCol>
                <a:gridCol w="730602">
                  <a:extLst>
                    <a:ext uri="{9D8B030D-6E8A-4147-A177-3AD203B41FA5}">
                      <a16:colId xmlns:a16="http://schemas.microsoft.com/office/drawing/2014/main" val="1747051195"/>
                    </a:ext>
                  </a:extLst>
                </a:gridCol>
                <a:gridCol w="890187">
                  <a:extLst>
                    <a:ext uri="{9D8B030D-6E8A-4147-A177-3AD203B41FA5}">
                      <a16:colId xmlns:a16="http://schemas.microsoft.com/office/drawing/2014/main" val="889126465"/>
                    </a:ext>
                  </a:extLst>
                </a:gridCol>
                <a:gridCol w="1043352">
                  <a:extLst>
                    <a:ext uri="{9D8B030D-6E8A-4147-A177-3AD203B41FA5}">
                      <a16:colId xmlns:a16="http://schemas.microsoft.com/office/drawing/2014/main" val="2485761334"/>
                    </a:ext>
                  </a:extLst>
                </a:gridCol>
                <a:gridCol w="1817225">
                  <a:extLst>
                    <a:ext uri="{9D8B030D-6E8A-4147-A177-3AD203B41FA5}">
                      <a16:colId xmlns:a16="http://schemas.microsoft.com/office/drawing/2014/main" val="3850227287"/>
                    </a:ext>
                  </a:extLst>
                </a:gridCol>
                <a:gridCol w="1284789">
                  <a:extLst>
                    <a:ext uri="{9D8B030D-6E8A-4147-A177-3AD203B41FA5}">
                      <a16:colId xmlns:a16="http://schemas.microsoft.com/office/drawing/2014/main" val="600150098"/>
                    </a:ext>
                  </a:extLst>
                </a:gridCol>
              </a:tblGrid>
              <a:tr h="601027">
                <a:tc>
                  <a:txBody>
                    <a:bodyPr/>
                    <a:lstStyle/>
                    <a:p>
                      <a:endParaRPr lang="en-CA" dirty="0"/>
                    </a:p>
                  </a:txBody>
                  <a:tcPr/>
                </a:tc>
                <a:tc>
                  <a:txBody>
                    <a:bodyPr/>
                    <a:lstStyle/>
                    <a:p>
                      <a:pPr algn="ctr"/>
                      <a:r>
                        <a:rPr lang="en-CA" dirty="0"/>
                        <a:t>Ped. Psych.</a:t>
                      </a:r>
                    </a:p>
                  </a:txBody>
                  <a:tcPr anchor="ctr"/>
                </a:tc>
                <a:tc>
                  <a:txBody>
                    <a:bodyPr/>
                    <a:lstStyle/>
                    <a:p>
                      <a:pPr algn="ctr"/>
                      <a:r>
                        <a:rPr lang="en-CA" dirty="0"/>
                        <a:t>Adult Psych.</a:t>
                      </a:r>
                    </a:p>
                  </a:txBody>
                  <a:tcPr anchor="ctr"/>
                </a:tc>
                <a:tc>
                  <a:txBody>
                    <a:bodyPr/>
                    <a:lstStyle/>
                    <a:p>
                      <a:pPr algn="ctr"/>
                      <a:r>
                        <a:rPr lang="en-CA" dirty="0"/>
                        <a:t>Geriatrics</a:t>
                      </a:r>
                    </a:p>
                  </a:txBody>
                  <a:tcPr anchor="ctr"/>
                </a:tc>
                <a:tc>
                  <a:txBody>
                    <a:bodyPr/>
                    <a:lstStyle/>
                    <a:p>
                      <a:pPr algn="ctr"/>
                      <a:r>
                        <a:rPr lang="en-CA" dirty="0"/>
                        <a:t>Resp.</a:t>
                      </a:r>
                    </a:p>
                  </a:txBody>
                  <a:tcPr anchor="ctr"/>
                </a:tc>
                <a:tc>
                  <a:txBody>
                    <a:bodyPr/>
                    <a:lstStyle/>
                    <a:p>
                      <a:pPr algn="ctr"/>
                      <a:r>
                        <a:rPr lang="en-CA" dirty="0"/>
                        <a:t>Hem.</a:t>
                      </a:r>
                    </a:p>
                  </a:txBody>
                  <a:tcPr anchor="ctr"/>
                </a:tc>
                <a:tc>
                  <a:txBody>
                    <a:bodyPr/>
                    <a:lstStyle/>
                    <a:p>
                      <a:pPr algn="ctr"/>
                      <a:r>
                        <a:rPr lang="en-CA" dirty="0"/>
                        <a:t>Vas Sx.</a:t>
                      </a:r>
                    </a:p>
                  </a:txBody>
                  <a:tcPr anchor="ctr"/>
                </a:tc>
                <a:tc>
                  <a:txBody>
                    <a:bodyPr/>
                    <a:lstStyle/>
                    <a:p>
                      <a:pPr algn="ctr"/>
                      <a:r>
                        <a:rPr lang="en-CA" dirty="0"/>
                        <a:t>Thor Sx.</a:t>
                      </a:r>
                    </a:p>
                  </a:txBody>
                  <a:tcPr anchor="ctr"/>
                </a:tc>
                <a:tc>
                  <a:txBody>
                    <a:bodyPr/>
                    <a:lstStyle/>
                    <a:p>
                      <a:pPr algn="ctr"/>
                      <a:r>
                        <a:rPr lang="en-CA" dirty="0"/>
                        <a:t>Oncologists/</a:t>
                      </a:r>
                    </a:p>
                    <a:p>
                      <a:pPr algn="ctr"/>
                      <a:r>
                        <a:rPr lang="en-CA" dirty="0"/>
                        <a:t>Cancer Centre/</a:t>
                      </a:r>
                    </a:p>
                    <a:p>
                      <a:pPr algn="ctr"/>
                      <a:r>
                        <a:rPr lang="en-CA" dirty="0"/>
                        <a:t>GP Oncologists</a:t>
                      </a:r>
                    </a:p>
                  </a:txBody>
                  <a:tcPr anchor="ctr"/>
                </a:tc>
                <a:tc>
                  <a:txBody>
                    <a:bodyPr/>
                    <a:lstStyle/>
                    <a:p>
                      <a:pPr algn="ctr"/>
                      <a:r>
                        <a:rPr lang="en-CA" dirty="0"/>
                        <a:t>Rehab.</a:t>
                      </a:r>
                    </a:p>
                  </a:txBody>
                  <a:tcPr anchor="ctr"/>
                </a:tc>
                <a:extLst>
                  <a:ext uri="{0D108BD9-81ED-4DB2-BD59-A6C34878D82A}">
                    <a16:rowId xmlns:a16="http://schemas.microsoft.com/office/drawing/2014/main" val="2776851735"/>
                  </a:ext>
                </a:extLst>
              </a:tr>
              <a:tr h="1149249">
                <a:tc>
                  <a:txBody>
                    <a:bodyPr/>
                    <a:lstStyle/>
                    <a:p>
                      <a:r>
                        <a:rPr lang="en-CA" dirty="0"/>
                        <a:t>NRGH</a:t>
                      </a:r>
                    </a:p>
                    <a:p>
                      <a:endParaRPr lang="en-CA" dirty="0"/>
                    </a:p>
                    <a:p>
                      <a:r>
                        <a:rPr lang="en-CA" dirty="0"/>
                        <a:t>Up Island</a:t>
                      </a:r>
                    </a:p>
                  </a:txBody>
                  <a:tcPr/>
                </a:tc>
                <a:tc>
                  <a:txBody>
                    <a:bodyPr/>
                    <a:lstStyle/>
                    <a:p>
                      <a:pPr algn="ctr"/>
                      <a:r>
                        <a:rPr lang="en-CA" sz="1600" b="1" dirty="0">
                          <a:solidFill>
                            <a:srgbClr val="FF0000"/>
                          </a:solidFill>
                        </a:rPr>
                        <a:t>1</a:t>
                      </a:r>
                    </a:p>
                  </a:txBody>
                  <a:tcPr/>
                </a:tc>
                <a:tc>
                  <a:txBody>
                    <a:bodyPr/>
                    <a:lstStyle/>
                    <a:p>
                      <a:pPr algn="ctr"/>
                      <a:r>
                        <a:rPr lang="en-CA" b="1" dirty="0">
                          <a:solidFill>
                            <a:srgbClr val="FF0000"/>
                          </a:solidFill>
                        </a:rPr>
                        <a:t>9</a:t>
                      </a:r>
                    </a:p>
                    <a:p>
                      <a:pPr algn="ctr"/>
                      <a:endParaRPr lang="en-CA" b="1" dirty="0">
                        <a:solidFill>
                          <a:srgbClr val="FF0000"/>
                        </a:solidFill>
                      </a:endParaRPr>
                    </a:p>
                    <a:p>
                      <a:pPr algn="ctr"/>
                      <a:r>
                        <a:rPr lang="en-CA" b="1" dirty="0">
                          <a:solidFill>
                            <a:srgbClr val="FF0000"/>
                          </a:solidFill>
                        </a:rPr>
                        <a:t>14</a:t>
                      </a:r>
                    </a:p>
                  </a:txBody>
                  <a:tcPr/>
                </a:tc>
                <a:tc>
                  <a:txBody>
                    <a:bodyPr/>
                    <a:lstStyle/>
                    <a:p>
                      <a:pPr algn="ctr"/>
                      <a:r>
                        <a:rPr lang="en-CA" b="1" dirty="0">
                          <a:solidFill>
                            <a:srgbClr val="FF0000"/>
                          </a:solidFill>
                        </a:rPr>
                        <a:t>1</a:t>
                      </a:r>
                    </a:p>
                    <a:p>
                      <a:pPr algn="ctr"/>
                      <a:endParaRPr lang="en-CA" b="1" dirty="0">
                        <a:solidFill>
                          <a:srgbClr val="FF0000"/>
                        </a:solidFill>
                      </a:endParaRPr>
                    </a:p>
                    <a:p>
                      <a:pPr algn="ctr"/>
                      <a:r>
                        <a:rPr lang="en-CA" b="1" dirty="0">
                          <a:solidFill>
                            <a:srgbClr val="FF0000"/>
                          </a:solidFill>
                        </a:rPr>
                        <a:t>3</a:t>
                      </a:r>
                    </a:p>
                  </a:txBody>
                  <a:tcPr/>
                </a:tc>
                <a:tc>
                  <a:txBody>
                    <a:bodyPr/>
                    <a:lstStyle/>
                    <a:p>
                      <a:pPr algn="ctr"/>
                      <a:r>
                        <a:rPr lang="en-CA" b="1" dirty="0">
                          <a:solidFill>
                            <a:srgbClr val="FF0000"/>
                          </a:solidFill>
                        </a:rPr>
                        <a:t>3</a:t>
                      </a:r>
                    </a:p>
                    <a:p>
                      <a:pPr algn="ctr"/>
                      <a:endParaRPr lang="en-CA" b="1" dirty="0">
                        <a:solidFill>
                          <a:srgbClr val="FF0000"/>
                        </a:solidFill>
                      </a:endParaRPr>
                    </a:p>
                    <a:p>
                      <a:pPr algn="ctr"/>
                      <a:r>
                        <a:rPr lang="en-CA" b="1" dirty="0">
                          <a:solidFill>
                            <a:srgbClr val="FF0000"/>
                          </a:solidFill>
                        </a:rPr>
                        <a:t>4</a:t>
                      </a:r>
                    </a:p>
                    <a:p>
                      <a:pPr algn="ctr"/>
                      <a:endParaRPr lang="en-CA" b="1" dirty="0">
                        <a:solidFill>
                          <a:srgbClr val="C00000"/>
                        </a:solidFill>
                      </a:endParaRPr>
                    </a:p>
                  </a:txBody>
                  <a:tcPr/>
                </a:tc>
                <a:tc>
                  <a:txBody>
                    <a:bodyPr/>
                    <a:lstStyle/>
                    <a:p>
                      <a:pPr algn="ctr"/>
                      <a:r>
                        <a:rPr lang="en-CA" b="1" dirty="0">
                          <a:solidFill>
                            <a:srgbClr val="FF0000"/>
                          </a:solidFill>
                        </a:rPr>
                        <a:t>1</a:t>
                      </a:r>
                    </a:p>
                    <a:p>
                      <a:pPr algn="ctr"/>
                      <a:endParaRPr lang="en-CA" b="1" dirty="0">
                        <a:solidFill>
                          <a:srgbClr val="C00000"/>
                        </a:solidFill>
                      </a:endParaRPr>
                    </a:p>
                    <a:p>
                      <a:pPr algn="ctr"/>
                      <a:endParaRPr lang="en-CA" b="1" dirty="0">
                        <a:solidFill>
                          <a:srgbClr val="C00000"/>
                        </a:solidFill>
                      </a:endParaRPr>
                    </a:p>
                  </a:txBody>
                  <a:tcPr/>
                </a:tc>
                <a:tc>
                  <a:txBody>
                    <a:bodyPr/>
                    <a:lstStyle/>
                    <a:p>
                      <a:pPr algn="ctr"/>
                      <a:r>
                        <a:rPr lang="en-CA" b="1" dirty="0">
                          <a:solidFill>
                            <a:srgbClr val="FF0000"/>
                          </a:solidFill>
                        </a:rPr>
                        <a:t>0</a:t>
                      </a:r>
                    </a:p>
                  </a:txBody>
                  <a:tcPr/>
                </a:tc>
                <a:tc>
                  <a:txBody>
                    <a:bodyPr/>
                    <a:lstStyle/>
                    <a:p>
                      <a:pPr algn="ctr"/>
                      <a:r>
                        <a:rPr lang="en-CA" b="1" dirty="0">
                          <a:solidFill>
                            <a:srgbClr val="C00000"/>
                          </a:solidFill>
                        </a:rPr>
                        <a:t>0</a:t>
                      </a:r>
                    </a:p>
                  </a:txBody>
                  <a:tcPr/>
                </a:tc>
                <a:tc>
                  <a:txBody>
                    <a:bodyPr/>
                    <a:lstStyle/>
                    <a:p>
                      <a:pPr algn="ctr"/>
                      <a:r>
                        <a:rPr lang="en-CA" b="1" dirty="0">
                          <a:solidFill>
                            <a:srgbClr val="FF0000"/>
                          </a:solidFill>
                        </a:rPr>
                        <a:t>0</a:t>
                      </a:r>
                    </a:p>
                    <a:p>
                      <a:pPr algn="ctr"/>
                      <a:r>
                        <a:rPr lang="en-CA" b="1" dirty="0">
                          <a:solidFill>
                            <a:srgbClr val="FF0000"/>
                          </a:solidFill>
                        </a:rPr>
                        <a:t>No</a:t>
                      </a:r>
                    </a:p>
                    <a:p>
                      <a:pPr algn="ctr"/>
                      <a:r>
                        <a:rPr lang="en-CA" b="1" dirty="0">
                          <a:solidFill>
                            <a:srgbClr val="FF0000"/>
                          </a:solidFill>
                        </a:rPr>
                        <a:t>4</a:t>
                      </a:r>
                    </a:p>
                  </a:txBody>
                  <a:tcPr/>
                </a:tc>
                <a:tc>
                  <a:txBody>
                    <a:bodyPr/>
                    <a:lstStyle/>
                    <a:p>
                      <a:pPr algn="ctr"/>
                      <a:r>
                        <a:rPr lang="en-CA" b="1" dirty="0">
                          <a:solidFill>
                            <a:srgbClr val="FF0000"/>
                          </a:solidFill>
                        </a:rPr>
                        <a:t>4</a:t>
                      </a:r>
                    </a:p>
                  </a:txBody>
                  <a:tcPr/>
                </a:tc>
                <a:extLst>
                  <a:ext uri="{0D108BD9-81ED-4DB2-BD59-A6C34878D82A}">
                    <a16:rowId xmlns:a16="http://schemas.microsoft.com/office/drawing/2014/main" val="2017848607"/>
                  </a:ext>
                </a:extLst>
              </a:tr>
              <a:tr h="1149249">
                <a:tc>
                  <a:txBody>
                    <a:bodyPr/>
                    <a:lstStyle/>
                    <a:p>
                      <a:r>
                        <a:rPr lang="en-CA" dirty="0"/>
                        <a:t>Victoria</a:t>
                      </a:r>
                    </a:p>
                    <a:p>
                      <a:endParaRPr lang="en-CA" dirty="0"/>
                    </a:p>
                    <a:p>
                      <a:endParaRPr lang="en-CA" dirty="0"/>
                    </a:p>
                  </a:txBody>
                  <a:tcPr/>
                </a:tc>
                <a:tc>
                  <a:txBody>
                    <a:bodyPr/>
                    <a:lstStyle/>
                    <a:p>
                      <a:pPr algn="ctr"/>
                      <a:r>
                        <a:rPr lang="en-CA" dirty="0"/>
                        <a:t>13</a:t>
                      </a:r>
                    </a:p>
                  </a:txBody>
                  <a:tcPr/>
                </a:tc>
                <a:tc>
                  <a:txBody>
                    <a:bodyPr/>
                    <a:lstStyle/>
                    <a:p>
                      <a:pPr algn="ctr"/>
                      <a:r>
                        <a:rPr lang="en-CA" dirty="0"/>
                        <a:t>82</a:t>
                      </a:r>
                    </a:p>
                  </a:txBody>
                  <a:tcPr/>
                </a:tc>
                <a:tc>
                  <a:txBody>
                    <a:bodyPr/>
                    <a:lstStyle/>
                    <a:p>
                      <a:pPr algn="ctr"/>
                      <a:r>
                        <a:rPr lang="en-CA" dirty="0"/>
                        <a:t>7</a:t>
                      </a:r>
                    </a:p>
                  </a:txBody>
                  <a:tcPr/>
                </a:tc>
                <a:tc>
                  <a:txBody>
                    <a:bodyPr/>
                    <a:lstStyle/>
                    <a:p>
                      <a:pPr algn="ctr"/>
                      <a:r>
                        <a:rPr lang="en-CA" dirty="0"/>
                        <a:t>10</a:t>
                      </a:r>
                    </a:p>
                  </a:txBody>
                  <a:tcPr/>
                </a:tc>
                <a:tc>
                  <a:txBody>
                    <a:bodyPr/>
                    <a:lstStyle/>
                    <a:p>
                      <a:pPr algn="ctr"/>
                      <a:r>
                        <a:rPr lang="en-CA" dirty="0"/>
                        <a:t>6</a:t>
                      </a:r>
                    </a:p>
                  </a:txBody>
                  <a:tcPr/>
                </a:tc>
                <a:tc>
                  <a:txBody>
                    <a:bodyPr/>
                    <a:lstStyle/>
                    <a:p>
                      <a:pPr algn="ctr"/>
                      <a:r>
                        <a:rPr lang="en-CA" dirty="0"/>
                        <a:t>7</a:t>
                      </a:r>
                    </a:p>
                  </a:txBody>
                  <a:tcPr/>
                </a:tc>
                <a:tc>
                  <a:txBody>
                    <a:bodyPr/>
                    <a:lstStyle/>
                    <a:p>
                      <a:pPr algn="ctr"/>
                      <a:r>
                        <a:rPr lang="en-CA" dirty="0"/>
                        <a:t>4</a:t>
                      </a:r>
                    </a:p>
                  </a:txBody>
                  <a:tcPr/>
                </a:tc>
                <a:tc>
                  <a:txBody>
                    <a:bodyPr/>
                    <a:lstStyle/>
                    <a:p>
                      <a:pPr algn="ctr"/>
                      <a:r>
                        <a:rPr lang="en-CA" dirty="0"/>
                        <a:t>40</a:t>
                      </a:r>
                    </a:p>
                    <a:p>
                      <a:pPr algn="ctr"/>
                      <a:r>
                        <a:rPr lang="en-CA" dirty="0"/>
                        <a:t>Yes</a:t>
                      </a:r>
                    </a:p>
                    <a:p>
                      <a:pPr algn="ctr"/>
                      <a:r>
                        <a:rPr lang="en-CA" dirty="0"/>
                        <a:t>9</a:t>
                      </a:r>
                    </a:p>
                  </a:txBody>
                  <a:tcPr/>
                </a:tc>
                <a:tc>
                  <a:txBody>
                    <a:bodyPr/>
                    <a:lstStyle/>
                    <a:p>
                      <a:pPr algn="ctr"/>
                      <a:r>
                        <a:rPr lang="en-CA" dirty="0"/>
                        <a:t>10</a:t>
                      </a:r>
                    </a:p>
                  </a:txBody>
                  <a:tcPr/>
                </a:tc>
                <a:extLst>
                  <a:ext uri="{0D108BD9-81ED-4DB2-BD59-A6C34878D82A}">
                    <a16:rowId xmlns:a16="http://schemas.microsoft.com/office/drawing/2014/main" val="694669559"/>
                  </a:ext>
                </a:extLst>
              </a:tr>
            </a:tbl>
          </a:graphicData>
        </a:graphic>
      </p:graphicFrame>
      <p:sp>
        <p:nvSpPr>
          <p:cNvPr id="7" name="Slide Number Placeholder 6">
            <a:extLst>
              <a:ext uri="{FF2B5EF4-FFF2-40B4-BE49-F238E27FC236}">
                <a16:creationId xmlns:a16="http://schemas.microsoft.com/office/drawing/2014/main" id="{2A1803E0-B14A-487D-9BDE-A988241717AA}"/>
              </a:ext>
            </a:extLst>
          </p:cNvPr>
          <p:cNvSpPr>
            <a:spLocks noGrp="1"/>
          </p:cNvSpPr>
          <p:nvPr>
            <p:ph type="sldNum" sz="quarter" idx="15"/>
          </p:nvPr>
        </p:nvSpPr>
        <p:spPr/>
        <p:txBody>
          <a:bodyPr/>
          <a:lstStyle/>
          <a:p>
            <a:fld id="{8699F50C-BE38-4BD0-BA84-9B090E1F2B9B}" type="slidenum">
              <a:rPr lang="en-US" smtClean="0"/>
              <a:pPr/>
              <a:t>9</a:t>
            </a:fld>
            <a:endParaRPr lang="en-US" dirty="0"/>
          </a:p>
        </p:txBody>
      </p:sp>
    </p:spTree>
    <p:extLst>
      <p:ext uri="{BB962C8B-B14F-4D97-AF65-F5344CB8AC3E}">
        <p14:creationId xmlns:p14="http://schemas.microsoft.com/office/powerpoint/2010/main" val="2115595790"/>
      </p:ext>
    </p:extLst>
  </p:cSld>
  <p:clrMapOvr>
    <a:masterClrMapping/>
  </p:clrMapOvr>
</p:sld>
</file>

<file path=ppt/theme/theme1.xml><?xml version="1.0" encoding="utf-8"?>
<a:theme xmlns:a="http://schemas.openxmlformats.org/drawingml/2006/main" name="1_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4531</TotalTime>
  <Words>2106</Words>
  <Application>Microsoft Office PowerPoint</Application>
  <PresentationFormat>Widescreen</PresentationFormat>
  <Paragraphs>350</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Calibri Light</vt:lpstr>
      <vt:lpstr>CiscoSans ExtraLight</vt:lpstr>
      <vt:lpstr>Gill Sans SemiBold</vt:lpstr>
      <vt:lpstr>Symbol</vt:lpstr>
      <vt:lpstr>Times New Roman</vt:lpstr>
      <vt:lpstr>Wingdings</vt:lpstr>
      <vt:lpstr>1_Office Theme</vt:lpstr>
      <vt:lpstr>Towards A Full Service Hospital in Nanaimo – Update Focus on Cardiac Services          </vt:lpstr>
      <vt:lpstr>Full Service Hospital For CI/NI in Nanaimo</vt:lpstr>
      <vt:lpstr> The Need for a Full Service Hospital is Simply due to Population and Demographics </vt:lpstr>
      <vt:lpstr>5 Year Plan for a Full Service Hospital for up Island </vt:lpstr>
      <vt:lpstr>Top 10 Priorities from the 5 Year Services Plan  – MSA/LMAC</vt:lpstr>
      <vt:lpstr>   Success Working with IHA/MOH – Critical Care &amp; Medical Specialists   </vt:lpstr>
      <vt:lpstr>  Cardiology Services – Must  Work on  2 streams:   </vt:lpstr>
      <vt:lpstr>Programs/Physician Resources (Most Nanaimo results = CI/NI. Not all Victoria Drs. work in hospitals)</vt:lpstr>
      <vt:lpstr>Programs/Physician Resources (Most Nanaimo results = CI/NI. Not all Victoria Drs. work in hospitals)</vt:lpstr>
      <vt:lpstr>When the plan is complete we will not have all the services provided in SI.</vt:lpstr>
      <vt:lpstr>To get Non Invasive and Invasive Cardiac Services – Our Major ask and Priority! – This will improve care in all areas!</vt:lpstr>
      <vt:lpstr>What we really need -  Major ask and Priority </vt:lpstr>
      <vt:lpstr>What we really need -  Major ask and Priority </vt:lpstr>
      <vt:lpstr>What we really need -  Major ask and Priority </vt:lpstr>
      <vt:lpstr>What we also need -  Minor ask but First Priority! </vt:lpstr>
      <vt:lpstr>Full Service Hospital - Benefits are Many!</vt:lpstr>
      <vt:lpstr>Cardiac Services – Conclusion. What do we need?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Financial Update, 2018/19</dc:title>
  <dc:creator>Staff</dc:creator>
  <cp:lastModifiedBy>White, Amber</cp:lastModifiedBy>
  <cp:revision>1251</cp:revision>
  <dcterms:created xsi:type="dcterms:W3CDTF">2019-09-19T21:14:52Z</dcterms:created>
  <dcterms:modified xsi:type="dcterms:W3CDTF">2021-02-18T21:39:21Z</dcterms:modified>
</cp:coreProperties>
</file>